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sldIdLst>
    <p:sldId id="283" r:id="rId5"/>
    <p:sldId id="284" r:id="rId6"/>
    <p:sldId id="348" r:id="rId7"/>
    <p:sldId id="342" r:id="rId8"/>
    <p:sldId id="329" r:id="rId9"/>
    <p:sldId id="344" r:id="rId10"/>
    <p:sldId id="334" r:id="rId11"/>
    <p:sldId id="345" r:id="rId12"/>
    <p:sldId id="332" r:id="rId13"/>
    <p:sldId id="338" r:id="rId14"/>
    <p:sldId id="286" r:id="rId15"/>
    <p:sldId id="351" r:id="rId16"/>
    <p:sldId id="352" r:id="rId17"/>
    <p:sldId id="319" r:id="rId18"/>
    <p:sldId id="339" r:id="rId19"/>
    <p:sldId id="340" r:id="rId20"/>
    <p:sldId id="335" r:id="rId21"/>
    <p:sldId id="353" r:id="rId22"/>
    <p:sldId id="346" r:id="rId23"/>
    <p:sldId id="347" r:id="rId24"/>
    <p:sldId id="336" r:id="rId25"/>
    <p:sldId id="364" r:id="rId26"/>
    <p:sldId id="354" r:id="rId27"/>
    <p:sldId id="355" r:id="rId28"/>
    <p:sldId id="356" r:id="rId29"/>
    <p:sldId id="357" r:id="rId30"/>
    <p:sldId id="359" r:id="rId31"/>
    <p:sldId id="358" r:id="rId32"/>
    <p:sldId id="360" r:id="rId33"/>
    <p:sldId id="361" r:id="rId34"/>
    <p:sldId id="362" r:id="rId35"/>
    <p:sldId id="36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382E7F6-6A31-E44C-851E-12FECB591B10}">
          <p14:sldIdLst>
            <p14:sldId id="283"/>
            <p14:sldId id="284"/>
            <p14:sldId id="348"/>
            <p14:sldId id="342"/>
            <p14:sldId id="329"/>
            <p14:sldId id="344"/>
            <p14:sldId id="334"/>
            <p14:sldId id="345"/>
            <p14:sldId id="332"/>
            <p14:sldId id="338"/>
            <p14:sldId id="286"/>
            <p14:sldId id="351"/>
            <p14:sldId id="352"/>
            <p14:sldId id="319"/>
            <p14:sldId id="339"/>
            <p14:sldId id="340"/>
            <p14:sldId id="335"/>
            <p14:sldId id="353"/>
            <p14:sldId id="346"/>
            <p14:sldId id="347"/>
          </p14:sldIdLst>
        </p14:section>
        <p14:section name="Additional Slides" id="{B630E389-B49D-4C46-9708-CB676289E754}">
          <p14:sldIdLst>
            <p14:sldId id="336"/>
            <p14:sldId id="364"/>
            <p14:sldId id="354"/>
            <p14:sldId id="355"/>
            <p14:sldId id="356"/>
            <p14:sldId id="357"/>
            <p14:sldId id="359"/>
            <p14:sldId id="358"/>
            <p14:sldId id="360"/>
            <p14:sldId id="361"/>
            <p14:sldId id="362"/>
            <p14:sldId id="363"/>
          </p14:sldIdLst>
        </p14:section>
      </p14:sectionLst>
    </p:ext>
    <p:ext uri="{EFAFB233-063F-42B5-8137-9DF3F51BA10A}">
      <p15:sldGuideLst xmlns:p15="http://schemas.microsoft.com/office/powerpoint/2012/main">
        <p15:guide id="1" orient="horz" pos="225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cott Murray" initials="SM"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8C"/>
    <a:srgbClr val="183650"/>
    <a:srgbClr val="18354E"/>
    <a:srgbClr val="FFFFFF"/>
    <a:srgbClr val="193751"/>
    <a:srgbClr val="121116"/>
    <a:srgbClr val="1B3953"/>
    <a:srgbClr val="E6E6E6"/>
    <a:srgbClr val="00A3DA"/>
    <a:srgbClr val="005C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88854B-F991-41A3-80B4-0EDEB63DE570}" v="1299" dt="2017-08-14T18:30:02.548"/>
    <p1510:client id="{BD5B0007-BB81-456C-902B-D31E78E56731}" v="42" dt="2017-08-13T23:39:40.982"/>
    <p1510:client id="{74DBB483-6B80-4599-96EF-DE7817DFF58F}" v="3" dt="2017-08-14T18:10:26.677"/>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466"/>
    <p:restoredTop sz="94580"/>
  </p:normalViewPr>
  <p:slideViewPr>
    <p:cSldViewPr snapToGrid="0">
      <p:cViewPr>
        <p:scale>
          <a:sx n="79" d="100"/>
          <a:sy n="79" d="100"/>
        </p:scale>
        <p:origin x="1168" y="640"/>
      </p:cViewPr>
      <p:guideLst>
        <p:guide orient="horz" pos="225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notesMaster" Target="notesMasters/notesMaster1.xml"/><Relationship Id="rId38" Type="http://schemas.openxmlformats.org/officeDocument/2006/relationships/commentAuthors" Target="commentAuthors.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 Id="rId43"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09T01:53:06.718" idx="2">
    <p:pos x="10" y="10"/>
    <p:text>Please feel free to comment on this... I am not wild about the layout but I'm trying to stay consistent</p:text>
    <p:extLst>
      <p:ext uri="{C676402C-5697-4E1C-873F-D02D1690AC5C}">
        <p15:threadingInfo xmlns:p15="http://schemas.microsoft.com/office/powerpoint/2012/main" timeZoneBias="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0251F1-9883-C943-A5A8-D1B2B07471F5}" type="datetimeFigureOut">
              <a:rPr lang="en-US" smtClean="0"/>
              <a:t>8/14/17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952490-BEC8-6D48-9ED7-78825BCD3A7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1</a:t>
            </a:fld>
            <a:endParaRPr lang="en-US"/>
          </a:p>
        </p:txBody>
      </p:sp>
    </p:spTree>
    <p:extLst>
      <p:ext uri="{BB962C8B-B14F-4D97-AF65-F5344CB8AC3E}">
        <p14:creationId xmlns:p14="http://schemas.microsoft.com/office/powerpoint/2010/main" val="893235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Adam</a:t>
            </a:r>
          </a:p>
        </p:txBody>
      </p:sp>
      <p:sp>
        <p:nvSpPr>
          <p:cNvPr id="4" name="Slide Number Placeholder 3"/>
          <p:cNvSpPr>
            <a:spLocks noGrp="1"/>
          </p:cNvSpPr>
          <p:nvPr>
            <p:ph type="sldNum" sz="quarter" idx="10"/>
          </p:nvPr>
        </p:nvSpPr>
        <p:spPr/>
        <p:txBody>
          <a:bodyPr/>
          <a:lstStyle/>
          <a:p>
            <a:fld id="{79952490-BEC8-6D48-9ED7-78825BCD3A73}" type="slidenum">
              <a:rPr lang="en-US" smtClean="0"/>
              <a:t>11</a:t>
            </a:fld>
            <a:endParaRPr lang="en-US"/>
          </a:p>
        </p:txBody>
      </p:sp>
    </p:spTree>
    <p:extLst>
      <p:ext uri="{BB962C8B-B14F-4D97-AF65-F5344CB8AC3E}">
        <p14:creationId xmlns:p14="http://schemas.microsoft.com/office/powerpoint/2010/main" val="774928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Interviewed across a wide range of hotel star ratings </a:t>
            </a:r>
            <a:r>
              <a:rPr lang="en-US">
                <a:sym typeface="Wingdings" panose="05000000000000000000" pitchFamily="2" charset="2"/>
              </a:rPr>
              <a:t> </a:t>
            </a:r>
            <a:r>
              <a:rPr lang="en-US" b="1">
                <a:sym typeface="Wingdings" panose="05000000000000000000" pitchFamily="2" charset="2"/>
              </a:rPr>
              <a:t>Designed Suite Service to be applicable to any type of hotel client </a:t>
            </a:r>
            <a:endParaRPr lang="en-US" b="1"/>
          </a:p>
          <a:p>
            <a:pPr marL="171450" indent="-171450">
              <a:buFontTx/>
              <a:buChar char="-"/>
            </a:pPr>
            <a:r>
              <a:rPr lang="en-US"/>
              <a:t>Point out that features that we didn’t choose are accounted for by other Alexa skills – Alexa provides business value outside of just Suite Service </a:t>
            </a:r>
          </a:p>
          <a:p>
            <a:pPr marL="171450" indent="-171450">
              <a:buFontTx/>
              <a:buChar char="-"/>
            </a:pPr>
            <a:r>
              <a:rPr lang="en-US" b="1"/>
              <a:t>Explanation as to why room service was at the bottom but we did it anyways??</a:t>
            </a:r>
          </a:p>
        </p:txBody>
      </p:sp>
      <p:sp>
        <p:nvSpPr>
          <p:cNvPr id="4" name="Slide Number Placeholder 3"/>
          <p:cNvSpPr>
            <a:spLocks noGrp="1"/>
          </p:cNvSpPr>
          <p:nvPr>
            <p:ph type="sldNum" sz="quarter" idx="10"/>
          </p:nvPr>
        </p:nvSpPr>
        <p:spPr/>
        <p:txBody>
          <a:bodyPr/>
          <a:lstStyle/>
          <a:p>
            <a:fld id="{79952490-BEC8-6D48-9ED7-78825BCD3A73}" type="slidenum">
              <a:rPr lang="en-US" smtClean="0"/>
              <a:t>12</a:t>
            </a:fld>
            <a:endParaRPr lang="en-US"/>
          </a:p>
        </p:txBody>
      </p:sp>
    </p:spTree>
    <p:extLst>
      <p:ext uri="{BB962C8B-B14F-4D97-AF65-F5344CB8AC3E}">
        <p14:creationId xmlns:p14="http://schemas.microsoft.com/office/powerpoint/2010/main" val="749690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a:t>
            </a:r>
            <a:r>
              <a:rPr lang="mr-IN" dirty="0" smtClean="0"/>
              <a:t>–</a:t>
            </a:r>
            <a:r>
              <a:rPr lang="en-US" dirty="0" smtClean="0"/>
              <a:t> establish the purpose and user stories(from user research); create a dialog sketch (script) for the happy paths; draw out user flow</a:t>
            </a:r>
          </a:p>
          <a:p>
            <a:r>
              <a:rPr lang="en-US" dirty="0" smtClean="0"/>
              <a:t>Practice </a:t>
            </a:r>
            <a:r>
              <a:rPr lang="mr-IN" dirty="0" smtClean="0"/>
              <a:t>–</a:t>
            </a:r>
            <a:r>
              <a:rPr lang="en-US" dirty="0" smtClean="0"/>
              <a:t> read scripts; refine for how humans speak; add for exceptions</a:t>
            </a:r>
          </a:p>
          <a:p>
            <a:r>
              <a:rPr lang="en-US" dirty="0" smtClean="0"/>
              <a:t>Build </a:t>
            </a:r>
            <a:r>
              <a:rPr lang="mr-IN" dirty="0" smtClean="0"/>
              <a:t>–</a:t>
            </a:r>
            <a:r>
              <a:rPr lang="en-US" dirty="0" smtClean="0"/>
              <a:t> code your scripts; test your interactions; refine and add utterances</a:t>
            </a:r>
          </a:p>
          <a:p>
            <a:endParaRPr lang="en-US" dirty="0" smtClean="0"/>
          </a:p>
          <a:p>
            <a:r>
              <a:rPr lang="en-US" smtClean="0"/>
              <a:t>Allowed the team to become familiar with designing for voice vs UI; created content needed for building; allowed for adding complexity and surprises as we went</a:t>
            </a:r>
          </a:p>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13</a:t>
            </a:fld>
            <a:endParaRPr lang="en-US"/>
          </a:p>
        </p:txBody>
      </p:sp>
    </p:spTree>
    <p:extLst>
      <p:ext uri="{BB962C8B-B14F-4D97-AF65-F5344CB8AC3E}">
        <p14:creationId xmlns:p14="http://schemas.microsoft.com/office/powerpoint/2010/main" val="1077785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Nathan</a:t>
            </a:r>
          </a:p>
        </p:txBody>
      </p:sp>
      <p:sp>
        <p:nvSpPr>
          <p:cNvPr id="4" name="Slide Number Placeholder 3"/>
          <p:cNvSpPr>
            <a:spLocks noGrp="1"/>
          </p:cNvSpPr>
          <p:nvPr>
            <p:ph type="sldNum" sz="quarter" idx="10"/>
          </p:nvPr>
        </p:nvSpPr>
        <p:spPr/>
        <p:txBody>
          <a:bodyPr/>
          <a:lstStyle/>
          <a:p>
            <a:fld id="{79952490-BEC8-6D48-9ED7-78825BCD3A73}" type="slidenum">
              <a:rPr lang="en-US" smtClean="0"/>
              <a:t>14</a:t>
            </a:fld>
            <a:endParaRPr lang="en-US"/>
          </a:p>
        </p:txBody>
      </p:sp>
    </p:spTree>
    <p:extLst>
      <p:ext uri="{BB962C8B-B14F-4D97-AF65-F5344CB8AC3E}">
        <p14:creationId xmlns:p14="http://schemas.microsoft.com/office/powerpoint/2010/main" val="1961875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Improving on current functionality: </a:t>
            </a:r>
            <a:r>
              <a:rPr lang="en-US" i="1"/>
              <a:t>(We realize that our skill doesn’t cover everything in its current state)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t>Family functionality </a:t>
            </a:r>
          </a:p>
          <a:p>
            <a:pPr marL="628650" lvl="1" indent="-171450">
              <a:buFontTx/>
              <a:buChar char="-"/>
            </a:pPr>
            <a:r>
              <a:rPr lang="en-US"/>
              <a:t>Checkout email </a:t>
            </a:r>
          </a:p>
          <a:p>
            <a:pPr marL="628650" lvl="1" indent="-171450">
              <a:buFontTx/>
              <a:buChar char="-"/>
            </a:pPr>
            <a:r>
              <a:rPr lang="en-US"/>
              <a:t>Cancel intent </a:t>
            </a:r>
          </a:p>
          <a:p>
            <a:pPr marL="628650" lvl="1" indent="-171450">
              <a:buFontTx/>
              <a:buChar char="-"/>
            </a:pPr>
            <a:r>
              <a:rPr lang="en-US"/>
              <a:t>Alexa calling you if you’re having trouble </a:t>
            </a:r>
          </a:p>
          <a:p>
            <a:pPr marL="171450" indent="-171450">
              <a:buFontTx/>
              <a:buChar char="-"/>
            </a:pPr>
            <a:r>
              <a:rPr lang="en-US"/>
              <a:t>Fully integrating into existing infrastructure and data systems </a:t>
            </a:r>
          </a:p>
          <a:p>
            <a:pPr marL="171450" indent="-171450">
              <a:buFontTx/>
              <a:buChar char="-"/>
            </a:pPr>
            <a:r>
              <a:rPr lang="en-US"/>
              <a:t>Incorporating data analysis/machine learning to customize responses based on: </a:t>
            </a:r>
          </a:p>
          <a:p>
            <a:pPr marL="628650" lvl="1" indent="-171450">
              <a:buFontTx/>
              <a:buChar char="-"/>
            </a:pPr>
            <a:r>
              <a:rPr lang="en-US"/>
              <a:t>Most common requests </a:t>
            </a:r>
          </a:p>
          <a:p>
            <a:pPr marL="628650" lvl="1" indent="-171450">
              <a:buFontTx/>
              <a:buChar char="-"/>
            </a:pPr>
            <a:r>
              <a:rPr lang="en-US"/>
              <a:t>User’s past requests </a:t>
            </a:r>
          </a:p>
          <a:p>
            <a:pPr marL="628650" lvl="1" indent="-171450">
              <a:buFontTx/>
              <a:buChar char="-"/>
            </a:pPr>
            <a:r>
              <a:rPr lang="en-US"/>
              <a:t>When is the ___ most crowded </a:t>
            </a:r>
          </a:p>
          <a:p>
            <a:pPr marL="628650" lvl="1" indent="-171450">
              <a:buFontTx/>
              <a:buChar char="-"/>
            </a:pPr>
            <a:r>
              <a:rPr lang="en-US"/>
              <a:t>What is the most popular </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20</a:t>
            </a:fld>
            <a:endParaRPr lang="en-US"/>
          </a:p>
        </p:txBody>
      </p:sp>
    </p:spTree>
    <p:extLst>
      <p:ext uri="{BB962C8B-B14F-4D97-AF65-F5344CB8AC3E}">
        <p14:creationId xmlns:p14="http://schemas.microsoft.com/office/powerpoint/2010/main" val="1085539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21</a:t>
            </a:fld>
            <a:endParaRPr lang="en-US"/>
          </a:p>
        </p:txBody>
      </p:sp>
    </p:spTree>
    <p:extLst>
      <p:ext uri="{BB962C8B-B14F-4D97-AF65-F5344CB8AC3E}">
        <p14:creationId xmlns:p14="http://schemas.microsoft.com/office/powerpoint/2010/main" val="813489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Adam</a:t>
            </a:r>
          </a:p>
        </p:txBody>
      </p:sp>
      <p:sp>
        <p:nvSpPr>
          <p:cNvPr id="4" name="Slide Number Placeholder 3"/>
          <p:cNvSpPr>
            <a:spLocks noGrp="1"/>
          </p:cNvSpPr>
          <p:nvPr>
            <p:ph type="sldNum" sz="quarter" idx="10"/>
          </p:nvPr>
        </p:nvSpPr>
        <p:spPr/>
        <p:txBody>
          <a:bodyPr/>
          <a:lstStyle/>
          <a:p>
            <a:fld id="{79952490-BEC8-6D48-9ED7-78825BCD3A73}" type="slidenum">
              <a:rPr lang="en-US" smtClean="0"/>
              <a:t>2</a:t>
            </a:fld>
            <a:endParaRPr lang="en-US"/>
          </a:p>
        </p:txBody>
      </p:sp>
    </p:spTree>
    <p:extLst>
      <p:ext uri="{BB962C8B-B14F-4D97-AF65-F5344CB8AC3E}">
        <p14:creationId xmlns:p14="http://schemas.microsoft.com/office/powerpoint/2010/main" val="790334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We chose to create an Alexa skill called Suite Service, which is a hotel-based service that takes a </a:t>
            </a:r>
            <a:r>
              <a:rPr lang="en-US" b="1"/>
              <a:t>new approach to the process of requesting, receiving, and monitoring hotel service requests</a:t>
            </a:r>
            <a:r>
              <a:rPr lang="en-US"/>
              <a:t>. </a:t>
            </a:r>
            <a:r>
              <a:rPr lang="en-US" b="0"/>
              <a:t>The overall idea is that this skill would replace the manual process of calling down to the front desk whenever you have a need. </a:t>
            </a:r>
          </a:p>
          <a:p>
            <a:pPr marL="171450" indent="-171450">
              <a:buFontTx/>
              <a:buChar char="-"/>
            </a:pPr>
            <a:endParaRPr lang="en-US"/>
          </a:p>
          <a:p>
            <a:pPr marL="171450" indent="-171450">
              <a:buFontTx/>
              <a:buChar char="-"/>
            </a:pPr>
            <a:r>
              <a:rPr lang="en-US"/>
              <a:t>In its </a:t>
            </a:r>
            <a:r>
              <a:rPr lang="en-US" b="1"/>
              <a:t>current state, </a:t>
            </a:r>
            <a:r>
              <a:rPr lang="en-US"/>
              <a:t>this process is very </a:t>
            </a:r>
            <a:r>
              <a:rPr lang="en-US" b="1"/>
              <a:t>tedious and cumbersome </a:t>
            </a:r>
            <a:r>
              <a:rPr lang="en-US"/>
              <a:t>– guests have to call down to the front desk, hope that an employee is available and picks up, and manually submit their request. On the employee side, there is no easy way of relaying requests to the appropriate employee, keeping track of active requests, and keeping the guests up to date on the status of their requests. </a:t>
            </a:r>
            <a:r>
              <a:rPr lang="en-US" b="1"/>
              <a:t>Overall</a:t>
            </a:r>
            <a:r>
              <a:rPr lang="en-US"/>
              <a:t>, it is a very </a:t>
            </a:r>
            <a:r>
              <a:rPr lang="en-US" b="1"/>
              <a:t>manual</a:t>
            </a:r>
            <a:r>
              <a:rPr lang="en-US"/>
              <a:t> process and </a:t>
            </a:r>
            <a:r>
              <a:rPr lang="en-US" b="1"/>
              <a:t>things can get lost easily</a:t>
            </a:r>
            <a:r>
              <a:rPr lang="en-US"/>
              <a:t>. In addition, it’s a </a:t>
            </a:r>
            <a:r>
              <a:rPr lang="en-US" b="1"/>
              <a:t>large burden </a:t>
            </a:r>
            <a:r>
              <a:rPr lang="en-US"/>
              <a:t>on the employees and a </a:t>
            </a:r>
            <a:r>
              <a:rPr lang="en-US" b="1"/>
              <a:t>fairly unpleasant experience </a:t>
            </a:r>
            <a:r>
              <a:rPr lang="en-US"/>
              <a:t>for the guests. </a:t>
            </a:r>
          </a:p>
          <a:p>
            <a:pPr marL="171450" indent="-171450">
              <a:buFontTx/>
              <a:buChar char="-"/>
            </a:pPr>
            <a:endParaRPr lang="en-US"/>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b="1"/>
              <a:t>We saw an opportunity here to build an </a:t>
            </a:r>
            <a:r>
              <a:rPr lang="en-US" b="1" err="1"/>
              <a:t>alexa</a:t>
            </a:r>
            <a:r>
              <a:rPr lang="en-US" b="1"/>
              <a:t> skill that would automate the process of and increase the efficiency of requesting, receiving, and monitoring hotel service requests </a:t>
            </a:r>
          </a:p>
          <a:p>
            <a:pPr marL="171450" indent="-171450">
              <a:buFontTx/>
              <a:buChar char="-"/>
            </a:pPr>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4</a:t>
            </a:fld>
            <a:endParaRPr lang="en-US"/>
          </a:p>
        </p:txBody>
      </p:sp>
    </p:spTree>
    <p:extLst>
      <p:ext uri="{BB962C8B-B14F-4D97-AF65-F5344CB8AC3E}">
        <p14:creationId xmlns:p14="http://schemas.microsoft.com/office/powerpoint/2010/main" val="1242043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a:solidFill>
                  <a:schemeClr val="tx1"/>
                </a:solidFill>
                <a:effectLst/>
                <a:latin typeface="+mn-lt"/>
                <a:ea typeface="+mn-ea"/>
                <a:cs typeface="+mn-cs"/>
              </a:rPr>
              <a:t>We all know what its like when you're staying at a hotel – there's always something that you forget to pack, something that you run out of, or something that you simply want to know more about</a:t>
            </a:r>
            <a:r>
              <a:rPr lang="en-US" sz="1200" b="0" i="0" kern="1200">
                <a:solidFill>
                  <a:schemeClr val="tx1"/>
                </a:solidFill>
                <a:effectLst/>
                <a:latin typeface="+mn-lt"/>
                <a:ea typeface="+mn-ea"/>
                <a:cs typeface="+mn-cs"/>
              </a:rPr>
              <a:t>​ </a:t>
            </a:r>
          </a:p>
          <a:p>
            <a:pPr rtl="0" fontAlgn="base"/>
            <a:r>
              <a:rPr lang="en-US" sz="1200" b="0" i="0" kern="1200">
                <a:solidFill>
                  <a:schemeClr val="tx1"/>
                </a:solidFill>
                <a:effectLst/>
                <a:latin typeface="+mn-lt"/>
                <a:ea typeface="+mn-ea"/>
                <a:cs typeface="+mn-cs"/>
              </a:rPr>
              <a:t>​</a:t>
            </a:r>
          </a:p>
          <a:p>
            <a:pPr rtl="0" fontAlgn="base"/>
            <a:r>
              <a:rPr lang="en-US" sz="1200" b="0" i="0" u="none" strike="noStrike" kern="1200">
                <a:solidFill>
                  <a:schemeClr val="tx1"/>
                </a:solidFill>
                <a:effectLst/>
                <a:latin typeface="+mn-lt"/>
                <a:ea typeface="+mn-ea"/>
                <a:cs typeface="+mn-cs"/>
              </a:rPr>
              <a:t>Our main focus throughout this project was to keep the users in mind – how can we make this skill create a really simple, easy, and intuitive way of filling a user need </a:t>
            </a:r>
            <a:r>
              <a:rPr lang="en-US" sz="1200" b="0" i="0" kern="1200">
                <a:solidFill>
                  <a:schemeClr val="tx1"/>
                </a:solidFill>
                <a:effectLst/>
                <a:latin typeface="+mn-lt"/>
                <a:ea typeface="+mn-ea"/>
                <a:cs typeface="+mn-cs"/>
              </a:rPr>
              <a:t>​</a:t>
            </a:r>
          </a:p>
          <a:p>
            <a:pPr rtl="0" fontAlgn="base"/>
            <a:r>
              <a:rPr lang="en-US" sz="1200" b="0" i="0" kern="1200">
                <a:solidFill>
                  <a:schemeClr val="tx1"/>
                </a:solidFill>
                <a:effectLst/>
                <a:latin typeface="+mn-lt"/>
                <a:ea typeface="+mn-ea"/>
                <a:cs typeface="+mn-cs"/>
              </a:rPr>
              <a:t>​</a:t>
            </a:r>
          </a:p>
          <a:p>
            <a:pPr rtl="0" fontAlgn="base"/>
            <a:r>
              <a:rPr lang="en-US" sz="1200" b="0" i="0" kern="1200">
                <a:solidFill>
                  <a:schemeClr val="tx1"/>
                </a:solidFill>
                <a:effectLst/>
                <a:latin typeface="+mn-lt"/>
                <a:ea typeface="+mn-ea"/>
                <a:cs typeface="+mn-cs"/>
              </a:rPr>
              <a:t>How easy would it be to simply say “Alexa, tell Suite service that I forgot a toothbrush”. What’s really unique about this skill is that it is more than just a call and response app – it is a skill that triggers a fully functioning system and architecture, all by simple voice recognition, and it can be expanded greatly to include an endless list of additional functionality </a:t>
            </a:r>
          </a:p>
          <a:p>
            <a:pPr rtl="0" fontAlgn="base"/>
            <a:r>
              <a:rPr lang="en-US" sz="1200" b="0" i="0" kern="1200">
                <a:solidFill>
                  <a:schemeClr val="tx1"/>
                </a:solidFill>
                <a:effectLst/>
                <a:latin typeface="+mn-lt"/>
                <a:ea typeface="+mn-ea"/>
                <a:cs typeface="+mn-cs"/>
              </a:rPr>
              <a:t>​</a:t>
            </a:r>
          </a:p>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5</a:t>
            </a:fld>
            <a:endParaRPr lang="en-US"/>
          </a:p>
        </p:txBody>
      </p:sp>
    </p:spTree>
    <p:extLst>
      <p:ext uri="{BB962C8B-B14F-4D97-AF65-F5344CB8AC3E}">
        <p14:creationId xmlns:p14="http://schemas.microsoft.com/office/powerpoint/2010/main" val="3028965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 xmlns:a16="http://schemas.microsoft.com/office/drawing/2014/main" id="{FFC4CDF6-317B-45B5-9593-4C8708A78673}"/>
              </a:ext>
            </a:extLst>
          </p:cNvPr>
          <p:cNvSpPr>
            <a:spLocks noGrp="1"/>
          </p:cNvSpPr>
          <p:nvPr>
            <p:ph type="body" idx="1"/>
          </p:nvPr>
        </p:nvSpPr>
        <p:spPr/>
        <p:txBody>
          <a:bodyPr/>
          <a:lstStyle/>
          <a:p>
            <a:r>
              <a:rPr lang="en-US"/>
              <a:t>In its current state… </a:t>
            </a:r>
          </a:p>
        </p:txBody>
      </p:sp>
    </p:spTree>
    <p:extLst>
      <p:ext uri="{BB962C8B-B14F-4D97-AF65-F5344CB8AC3E}">
        <p14:creationId xmlns:p14="http://schemas.microsoft.com/office/powerpoint/2010/main" val="1843534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7</a:t>
            </a:fld>
            <a:endParaRPr lang="en-US"/>
          </a:p>
        </p:txBody>
      </p:sp>
    </p:spTree>
    <p:extLst>
      <p:ext uri="{BB962C8B-B14F-4D97-AF65-F5344CB8AC3E}">
        <p14:creationId xmlns:p14="http://schemas.microsoft.com/office/powerpoint/2010/main" val="29695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4981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9</a:t>
            </a:fld>
            <a:endParaRPr lang="en-US"/>
          </a:p>
        </p:txBody>
      </p:sp>
    </p:spTree>
    <p:extLst>
      <p:ext uri="{BB962C8B-B14F-4D97-AF65-F5344CB8AC3E}">
        <p14:creationId xmlns:p14="http://schemas.microsoft.com/office/powerpoint/2010/main" val="2074915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kept in mind the classic traveler dichotomy – either traveling for business (</a:t>
            </a:r>
            <a:r>
              <a:rPr lang="en-US" err="1"/>
              <a:t>captech</a:t>
            </a:r>
            <a:r>
              <a:rPr lang="en-US"/>
              <a:t> employee) or traveling for pleasure (</a:t>
            </a:r>
            <a:r>
              <a:rPr lang="en-US" err="1"/>
              <a:t>captech</a:t>
            </a:r>
            <a:r>
              <a:rPr lang="en-US"/>
              <a:t> interns, family vacation, college spring break) </a:t>
            </a:r>
          </a:p>
          <a:p>
            <a:endParaRPr lang="en-US"/>
          </a:p>
        </p:txBody>
      </p:sp>
      <p:sp>
        <p:nvSpPr>
          <p:cNvPr id="4" name="Slide Number Placeholder 3"/>
          <p:cNvSpPr>
            <a:spLocks noGrp="1"/>
          </p:cNvSpPr>
          <p:nvPr>
            <p:ph type="sldNum" sz="quarter" idx="10"/>
          </p:nvPr>
        </p:nvSpPr>
        <p:spPr/>
        <p:txBody>
          <a:bodyPr/>
          <a:lstStyle/>
          <a:p>
            <a:fld id="{79952490-BEC8-6D48-9ED7-78825BCD3A73}" type="slidenum">
              <a:rPr lang="en-US" smtClean="0"/>
              <a:t>10</a:t>
            </a:fld>
            <a:endParaRPr lang="en-US"/>
          </a:p>
        </p:txBody>
      </p:sp>
    </p:spTree>
    <p:extLst>
      <p:ext uri="{BB962C8B-B14F-4D97-AF65-F5344CB8AC3E}">
        <p14:creationId xmlns:p14="http://schemas.microsoft.com/office/powerpoint/2010/main" val="1982813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1.wdp"/><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432" r="1207"/>
          <a:stretch/>
        </p:blipFill>
        <p:spPr>
          <a:xfrm>
            <a:off x="0" y="-59256"/>
            <a:ext cx="12244446" cy="6917256"/>
          </a:xfrm>
          <a:prstGeom prst="rect">
            <a:avLst/>
          </a:prstGeom>
          <a:effectLst/>
        </p:spPr>
      </p:pic>
      <p:sp>
        <p:nvSpPr>
          <p:cNvPr id="2" name="Title 1"/>
          <p:cNvSpPr>
            <a:spLocks noGrp="1"/>
          </p:cNvSpPr>
          <p:nvPr>
            <p:ph type="ctrTitle"/>
          </p:nvPr>
        </p:nvSpPr>
        <p:spPr>
          <a:xfrm>
            <a:off x="5524155" y="1364975"/>
            <a:ext cx="4759532" cy="1872408"/>
          </a:xfrm>
        </p:spPr>
        <p:txBody>
          <a:bodyPr anchor="ctr">
            <a:noAutofit/>
          </a:bodyPr>
          <a:lstStyle>
            <a:lvl1pPr algn="l">
              <a:defRPr sz="2800">
                <a:latin typeface="+mj-lt"/>
                <a:ea typeface="Adelle" charset="0"/>
                <a:cs typeface="Adelle" charset="0"/>
              </a:defRPr>
            </a:lvl1pPr>
          </a:lstStyle>
          <a:p>
            <a:r>
              <a:rPr lang="en-US"/>
              <a:t>Click to edit Master title style</a:t>
            </a:r>
          </a:p>
        </p:txBody>
      </p:sp>
      <p:sp>
        <p:nvSpPr>
          <p:cNvPr id="15" name="Line"/>
          <p:cNvSpPr/>
          <p:nvPr userDrawn="1"/>
        </p:nvSpPr>
        <p:spPr>
          <a:xfrm flipV="1">
            <a:off x="5080483" y="1910060"/>
            <a:ext cx="1" cy="771255"/>
          </a:xfrm>
          <a:prstGeom prst="line">
            <a:avLst/>
          </a:prstGeom>
          <a:ln w="12700">
            <a:solidFill>
              <a:srgbClr val="FFFFFF"/>
            </a:solidFill>
            <a:miter lim="400000"/>
          </a:ln>
        </p:spPr>
        <p:txBody>
          <a:bodyPr lIns="50800" tIns="50800" rIns="50800" bIns="50800" anchor="ctr"/>
          <a:lstStyle/>
          <a:p>
            <a:pPr>
              <a:defRPr sz="3200"/>
            </a:pPr>
            <a:endParaRPr sz="1400"/>
          </a:p>
        </p:txBody>
      </p:sp>
      <p:sp>
        <p:nvSpPr>
          <p:cNvPr id="16" name="Line"/>
          <p:cNvSpPr/>
          <p:nvPr userDrawn="1"/>
        </p:nvSpPr>
        <p:spPr>
          <a:xfrm flipV="1">
            <a:off x="5080483" y="4470354"/>
            <a:ext cx="1" cy="442187"/>
          </a:xfrm>
          <a:prstGeom prst="line">
            <a:avLst/>
          </a:prstGeom>
          <a:ln w="12700">
            <a:solidFill>
              <a:srgbClr val="FFFFFF"/>
            </a:solidFill>
            <a:miter lim="400000"/>
          </a:ln>
        </p:spPr>
        <p:txBody>
          <a:bodyPr lIns="50800" tIns="50800" rIns="50800" bIns="50800" anchor="ctr"/>
          <a:lstStyle/>
          <a:p>
            <a:pPr>
              <a:defRPr sz="3200"/>
            </a:pPr>
            <a:endParaRPr sz="1400"/>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30310" y="1983812"/>
            <a:ext cx="2606501" cy="623752"/>
          </a:xfrm>
          <a:prstGeom prst="rect">
            <a:avLst/>
          </a:prstGeom>
        </p:spPr>
      </p:pic>
      <p:sp>
        <p:nvSpPr>
          <p:cNvPr id="18" name="Shape 123"/>
          <p:cNvSpPr/>
          <p:nvPr userDrawn="1"/>
        </p:nvSpPr>
        <p:spPr>
          <a:xfrm>
            <a:off x="5524156" y="4457426"/>
            <a:ext cx="1170192" cy="53347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200">
                <a:solidFill>
                  <a:srgbClr val="FFFFFF"/>
                </a:solidFill>
                <a:latin typeface="Adelle Regular"/>
                <a:ea typeface="Adelle Regular"/>
                <a:cs typeface="Adelle Regular"/>
                <a:sym typeface="Adelle Regular"/>
              </a:defRPr>
            </a:pPr>
            <a:r>
              <a:rPr sz="1400">
                <a:latin typeface="+mj-lt"/>
              </a:rPr>
              <a:t>Others Talk, </a:t>
            </a:r>
          </a:p>
          <a:p>
            <a:pPr algn="l" defTabSz="457200">
              <a:defRPr sz="3200">
                <a:solidFill>
                  <a:srgbClr val="FFFFFF"/>
                </a:solidFill>
                <a:latin typeface="Adelle Regular"/>
                <a:ea typeface="Adelle Regular"/>
                <a:cs typeface="Adelle Regular"/>
                <a:sym typeface="Adelle Regular"/>
              </a:defRPr>
            </a:pPr>
            <a:r>
              <a:rPr sz="1400">
                <a:latin typeface="+mj-lt"/>
              </a:rPr>
              <a:t>We Listen</a:t>
            </a:r>
            <a:r>
              <a:rPr lang="en-US" sz="1400" baseline="30000">
                <a:latin typeface="+mj-lt"/>
              </a:rPr>
              <a:t>®</a:t>
            </a:r>
            <a:endParaRPr sz="1400" baseline="30000">
              <a:latin typeface="+mj-lt"/>
            </a:endParaRPr>
          </a:p>
        </p:txBody>
      </p:sp>
    </p:spTree>
    <p:extLst>
      <p:ext uri="{BB962C8B-B14F-4D97-AF65-F5344CB8AC3E}">
        <p14:creationId xmlns:p14="http://schemas.microsoft.com/office/powerpoint/2010/main" val="501430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66700" y="1923803"/>
            <a:ext cx="11658600" cy="425316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DA1D69D8-8465-5648-841B-78FF84D4E948}" type="slidenum">
              <a:rPr lang="en-US" smtClean="0"/>
              <a:t>‹#›</a:t>
            </a:fld>
            <a:endParaRPr lang="en-US"/>
          </a:p>
        </p:txBody>
      </p:sp>
    </p:spTree>
    <p:extLst>
      <p:ext uri="{BB962C8B-B14F-4D97-AF65-F5344CB8AC3E}">
        <p14:creationId xmlns:p14="http://schemas.microsoft.com/office/powerpoint/2010/main" val="816750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asted-image.pdf" descr="pasted-image.pdf"/>
          <p:cNvPicPr>
            <a:picLocks noChangeAspect="1"/>
          </p:cNvPicPr>
          <p:nvPr userDrawn="1"/>
        </p:nvPicPr>
        <p:blipFill rotWithShape="1">
          <a:blip r:embed="rId2">
            <a:extLst/>
          </a:blip>
          <a:srcRect l="815" t="1102" r="1348" b="466"/>
          <a:stretch/>
        </p:blipFill>
        <p:spPr>
          <a:xfrm>
            <a:off x="-2" y="0"/>
            <a:ext cx="12188952" cy="6915893"/>
          </a:xfrm>
          <a:prstGeom prst="rect">
            <a:avLst/>
          </a:prstGeom>
          <a:ln w="12700">
            <a:miter lim="400000"/>
          </a:ln>
        </p:spPr>
      </p:pic>
      <p:sp>
        <p:nvSpPr>
          <p:cNvPr id="2" name="Title 1"/>
          <p:cNvSpPr>
            <a:spLocks noGrp="1"/>
          </p:cNvSpPr>
          <p:nvPr>
            <p:ph type="title"/>
          </p:nvPr>
        </p:nvSpPr>
        <p:spPr>
          <a:xfrm>
            <a:off x="1174722" y="1899556"/>
            <a:ext cx="5062093" cy="742244"/>
          </a:xfrm>
        </p:spPr>
        <p:txBody>
          <a:bodyPr anchor="ctr">
            <a:noAutofit/>
          </a:bodyPr>
          <a:lstStyle>
            <a:lvl1pPr>
              <a:defRPr sz="2800">
                <a:latin typeface="+mj-lt"/>
                <a:ea typeface="Adelle" charset="0"/>
                <a:cs typeface="Adelle" charset="0"/>
              </a:defRPr>
            </a:lvl1pPr>
          </a:lstStyle>
          <a:p>
            <a:r>
              <a:rPr lang="en-US"/>
              <a:t>Click to edit Master title style</a:t>
            </a:r>
          </a:p>
        </p:txBody>
      </p:sp>
      <p:sp>
        <p:nvSpPr>
          <p:cNvPr id="3" name="Text Placeholder 2"/>
          <p:cNvSpPr>
            <a:spLocks noGrp="1"/>
          </p:cNvSpPr>
          <p:nvPr userDrawn="1">
            <p:ph type="body" idx="1"/>
          </p:nvPr>
        </p:nvSpPr>
        <p:spPr>
          <a:xfrm>
            <a:off x="1184976" y="2801515"/>
            <a:ext cx="5051839" cy="3450067"/>
          </a:xfrm>
          <a:prstGeom prst="rect">
            <a:avLst/>
          </a:prstGeom>
        </p:spPr>
        <p:txBody>
          <a:bodyPr>
            <a:normAutofit/>
          </a:bodyPr>
          <a:lstStyle>
            <a:lvl1pPr marL="342900" indent="-342900">
              <a:buFont typeface="Arial" charset="0"/>
              <a:buChar char="•"/>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p:cNvSpPr>
            <a:spLocks noGrp="1"/>
          </p:cNvSpPr>
          <p:nvPr userDrawn="1">
            <p:ph type="sldNum" sz="quarter" idx="12"/>
          </p:nvPr>
        </p:nvSpPr>
        <p:spPr/>
        <p:txBody>
          <a:bodyPr/>
          <a:lstStyle>
            <a:lvl1pPr>
              <a:defRPr>
                <a:solidFill>
                  <a:schemeClr val="bg1"/>
                </a:solidFill>
              </a:defRPr>
            </a:lvl1pPr>
          </a:lstStyle>
          <a:p>
            <a:fld id="{DA1D69D8-8465-5648-841B-78FF84D4E948}" type="slidenum">
              <a:rPr lang="en-US" smtClean="0"/>
              <a:pPr/>
              <a:t>‹#›</a:t>
            </a:fld>
            <a:endParaRPr lang="en-US"/>
          </a:p>
        </p:txBody>
      </p:sp>
      <p:sp>
        <p:nvSpPr>
          <p:cNvPr id="14" name="Line"/>
          <p:cNvSpPr/>
          <p:nvPr userDrawn="1"/>
        </p:nvSpPr>
        <p:spPr>
          <a:xfrm>
            <a:off x="1175366" y="1799819"/>
            <a:ext cx="5061450" cy="0"/>
          </a:xfrm>
          <a:prstGeom prst="line">
            <a:avLst/>
          </a:prstGeom>
          <a:ln w="12700">
            <a:solidFill>
              <a:srgbClr val="73FDFF"/>
            </a:solidFill>
            <a:miter lim="400000"/>
          </a:ln>
        </p:spPr>
        <p:txBody>
          <a:bodyPr lIns="25400" tIns="25400" rIns="25400" bIns="25400" anchor="ctr"/>
          <a:lstStyle/>
          <a:p>
            <a:pPr>
              <a:defRPr sz="3200"/>
            </a:pPr>
            <a:endParaRPr sz="1600"/>
          </a:p>
        </p:txBody>
      </p:sp>
      <p:sp>
        <p:nvSpPr>
          <p:cNvPr id="15" name="Line"/>
          <p:cNvSpPr/>
          <p:nvPr userDrawn="1"/>
        </p:nvSpPr>
        <p:spPr>
          <a:xfrm>
            <a:off x="1175366" y="2715031"/>
            <a:ext cx="5061449" cy="0"/>
          </a:xfrm>
          <a:prstGeom prst="line">
            <a:avLst/>
          </a:prstGeom>
          <a:ln w="12700">
            <a:solidFill>
              <a:srgbClr val="73FDFF"/>
            </a:solidFill>
            <a:miter lim="400000"/>
          </a:ln>
        </p:spPr>
        <p:txBody>
          <a:bodyPr lIns="25400" tIns="25400" rIns="25400" bIns="25400" anchor="ctr"/>
          <a:lstStyle/>
          <a:p>
            <a:pPr>
              <a:defRPr sz="3200"/>
            </a:pPr>
            <a:endParaRPr sz="1600"/>
          </a:p>
        </p:txBody>
      </p:sp>
      <p:grpSp>
        <p:nvGrpSpPr>
          <p:cNvPr id="19" name="Group 18"/>
          <p:cNvGrpSpPr/>
          <p:nvPr userDrawn="1"/>
        </p:nvGrpSpPr>
        <p:grpSpPr>
          <a:xfrm>
            <a:off x="8053330" y="6382103"/>
            <a:ext cx="3901494" cy="422183"/>
            <a:chOff x="4577735" y="6143010"/>
            <a:chExt cx="7436280" cy="804684"/>
          </a:xfrm>
        </p:grpSpPr>
        <p:pic>
          <p:nvPicPr>
            <p:cNvPr id="20" name="Picture 19" descr="CapTech_Logo_CoolGray.png"/>
            <p:cNvPicPr>
              <a:picLocks noChangeAspect="1"/>
            </p:cNvPicPr>
            <p:nvPr userDrawn="1"/>
          </p:nvPicPr>
          <p:blipFill>
            <a:blip r:embed="rId3" cstate="print">
              <a:alphaModFix amt="34000"/>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a:ext>
              </a:extLst>
            </a:blip>
            <a:stretch>
              <a:fillRect/>
            </a:stretch>
          </p:blipFill>
          <p:spPr>
            <a:xfrm>
              <a:off x="9793236" y="6277062"/>
              <a:ext cx="2220779" cy="670632"/>
            </a:xfrm>
            <a:prstGeom prst="rect">
              <a:avLst/>
            </a:prstGeom>
          </p:spPr>
        </p:pic>
        <p:sp>
          <p:nvSpPr>
            <p:cNvPr id="21" name="Copyright © 2017 CapTech Ventures, Inc. All rights reserved."/>
            <p:cNvSpPr/>
            <p:nvPr userDrawn="1"/>
          </p:nvSpPr>
          <p:spPr>
            <a:xfrm>
              <a:off x="4577735" y="6143010"/>
              <a:ext cx="5215502" cy="75906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r"/>
              <a:r>
                <a:rPr sz="600">
                  <a:solidFill>
                    <a:schemeClr val="bg1">
                      <a:alpha val="50000"/>
                    </a:schemeClr>
                  </a:solidFill>
                </a:rPr>
                <a:t>Copyright © 2017 CapTech Ventures, Inc. All rights reserved.</a:t>
              </a:r>
            </a:p>
          </p:txBody>
        </p:sp>
      </p:grpSp>
    </p:spTree>
    <p:extLst>
      <p:ext uri="{BB962C8B-B14F-4D97-AF65-F5344CB8AC3E}">
        <p14:creationId xmlns:p14="http://schemas.microsoft.com/office/powerpoint/2010/main" val="4142491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DA1D69D8-8465-5648-841B-78FF84D4E948}" type="slidenum">
              <a:rPr lang="en-US" smtClean="0"/>
              <a:t>‹#›</a:t>
            </a:fld>
            <a:endParaRPr lang="en-US"/>
          </a:p>
        </p:txBody>
      </p:sp>
      <p:sp>
        <p:nvSpPr>
          <p:cNvPr id="5" name="Content Placeholder 2"/>
          <p:cNvSpPr>
            <a:spLocks noGrp="1"/>
          </p:cNvSpPr>
          <p:nvPr>
            <p:ph idx="1"/>
          </p:nvPr>
        </p:nvSpPr>
        <p:spPr>
          <a:xfrm>
            <a:off x="266700" y="1923803"/>
            <a:ext cx="11658600" cy="4253160"/>
          </a:xfrm>
          <a:prstGeom prst="rect">
            <a:avLst/>
          </a:prstGeo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p:cNvSpPr>
            <a:spLocks noGrp="1"/>
          </p:cNvSpPr>
          <p:nvPr>
            <p:ph sz="quarter" idx="13" hasCustomPrompt="1"/>
          </p:nvPr>
        </p:nvSpPr>
        <p:spPr>
          <a:xfrm>
            <a:off x="744095" y="1174750"/>
            <a:ext cx="11181205" cy="476250"/>
          </a:xfrm>
          <a:prstGeom prst="rect">
            <a:avLst/>
          </a:prstGeom>
        </p:spPr>
        <p:txBody>
          <a:bodyPr/>
          <a:lstStyle>
            <a:lvl1pPr marL="0" indent="0">
              <a:buNone/>
              <a:defRPr sz="1200">
                <a:solidFill>
                  <a:schemeClr val="bg1"/>
                </a:solidFill>
              </a:defRPr>
            </a:lvl1pPr>
          </a:lstStyle>
          <a:p>
            <a:pPr lvl="0"/>
            <a:r>
              <a:rPr lang="en-US"/>
              <a:t>Subhead</a:t>
            </a: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Slide Number Placeholder 6"/>
          <p:cNvSpPr>
            <a:spLocks noGrp="1"/>
          </p:cNvSpPr>
          <p:nvPr>
            <p:ph type="sldNum" sz="quarter" idx="12"/>
          </p:nvPr>
        </p:nvSpPr>
        <p:spPr/>
        <p:txBody>
          <a:bodyPr/>
          <a:lstStyle/>
          <a:p>
            <a:fld id="{DA1D69D8-8465-5648-841B-78FF84D4E948}" type="slidenum">
              <a:rPr lang="en-US" smtClean="0"/>
              <a:t>‹#›</a:t>
            </a:fld>
            <a:endParaRPr lang="en-US"/>
          </a:p>
        </p:txBody>
      </p:sp>
      <p:sp>
        <p:nvSpPr>
          <p:cNvPr id="10" name="Content Placeholder 3"/>
          <p:cNvSpPr>
            <a:spLocks noGrp="1"/>
          </p:cNvSpPr>
          <p:nvPr>
            <p:ph sz="half" idx="2"/>
          </p:nvPr>
        </p:nvSpPr>
        <p:spPr>
          <a:xfrm>
            <a:off x="280918" y="1913965"/>
            <a:ext cx="5716657" cy="44868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5"/>
          <p:cNvSpPr>
            <a:spLocks noGrp="1"/>
          </p:cNvSpPr>
          <p:nvPr>
            <p:ph sz="quarter" idx="4"/>
          </p:nvPr>
        </p:nvSpPr>
        <p:spPr>
          <a:xfrm>
            <a:off x="6172200" y="1913965"/>
            <a:ext cx="5753100" cy="448683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166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80918" y="1905000"/>
            <a:ext cx="5716657" cy="419100"/>
          </a:xfrm>
          <a:prstGeom prst="rect">
            <a:avLst/>
          </a:prstGeom>
        </p:spPr>
        <p:txBody>
          <a:bodyPr anchor="b"/>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80918" y="2395330"/>
            <a:ext cx="5716657" cy="40058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905000"/>
            <a:ext cx="5753100" cy="419100"/>
          </a:xfrm>
          <a:prstGeom prst="rect">
            <a:avLst/>
          </a:prstGeom>
        </p:spPr>
        <p:txBody>
          <a:bodyPr anchor="b"/>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395330"/>
            <a:ext cx="5753100" cy="40058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DA1D69D8-8465-5648-841B-78FF84D4E948}" type="slidenum">
              <a:rPr lang="en-US" smtClean="0"/>
              <a:t>‹#›</a:t>
            </a:fld>
            <a:endParaRPr lang="en-US"/>
          </a:p>
        </p:txBody>
      </p:sp>
      <p:sp>
        <p:nvSpPr>
          <p:cNvPr id="8" name="Title 1"/>
          <p:cNvSpPr>
            <a:spLocks noGrp="1"/>
          </p:cNvSpPr>
          <p:nvPr>
            <p:ph type="title"/>
          </p:nvPr>
        </p:nvSpPr>
        <p:spPr>
          <a:xfrm>
            <a:off x="744095" y="365125"/>
            <a:ext cx="11161034" cy="809647"/>
          </a:xfrm>
        </p:spPr>
        <p:txBody>
          <a:bodyPr/>
          <a:lstStyle/>
          <a:p>
            <a:r>
              <a:rPr lang="en-US"/>
              <a:t>Click to edit Master title style</a:t>
            </a:r>
          </a:p>
        </p:txBody>
      </p:sp>
    </p:spTree>
    <p:extLst>
      <p:ext uri="{BB962C8B-B14F-4D97-AF65-F5344CB8AC3E}">
        <p14:creationId xmlns:p14="http://schemas.microsoft.com/office/powerpoint/2010/main" val="1206762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with Pictur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Slide Number Placeholder 5"/>
          <p:cNvSpPr>
            <a:spLocks noGrp="1"/>
          </p:cNvSpPr>
          <p:nvPr>
            <p:ph type="sldNum" sz="quarter" idx="12"/>
          </p:nvPr>
        </p:nvSpPr>
        <p:spPr/>
        <p:txBody>
          <a:bodyPr/>
          <a:lstStyle/>
          <a:p>
            <a:fld id="{DA1D69D8-8465-5648-841B-78FF84D4E948}" type="slidenum">
              <a:rPr lang="en-US" smtClean="0"/>
              <a:t>‹#›</a:t>
            </a:fld>
            <a:endParaRPr lang="en-US"/>
          </a:p>
        </p:txBody>
      </p:sp>
      <p:sp>
        <p:nvSpPr>
          <p:cNvPr id="5" name="Picture Placeholder 4"/>
          <p:cNvSpPr>
            <a:spLocks noGrp="1"/>
          </p:cNvSpPr>
          <p:nvPr>
            <p:ph type="pic" sz="quarter" idx="13"/>
          </p:nvPr>
        </p:nvSpPr>
        <p:spPr>
          <a:xfrm>
            <a:off x="277744" y="2432050"/>
            <a:ext cx="5696778" cy="3969046"/>
          </a:xfrm>
          <a:prstGeom prst="rect">
            <a:avLst/>
          </a:prstGeom>
        </p:spPr>
        <p:txBody>
          <a:bodyPr/>
          <a:lstStyle/>
          <a:p>
            <a:endParaRPr lang="en-US"/>
          </a:p>
        </p:txBody>
      </p:sp>
      <p:sp>
        <p:nvSpPr>
          <p:cNvPr id="10" name="Text Placeholder 9"/>
          <p:cNvSpPr>
            <a:spLocks noGrp="1"/>
          </p:cNvSpPr>
          <p:nvPr>
            <p:ph type="body" sz="quarter" idx="15" hasCustomPrompt="1"/>
          </p:nvPr>
        </p:nvSpPr>
        <p:spPr>
          <a:xfrm>
            <a:off x="6221896" y="2432050"/>
            <a:ext cx="5703404" cy="3968750"/>
          </a:xfrm>
          <a:prstGeom prst="rect">
            <a:avLst/>
          </a:prstGeom>
        </p:spPr>
        <p:txBody>
          <a:bodyPr>
            <a:normAutofit/>
          </a:bodyPr>
          <a:lstStyle>
            <a:lvl1pPr>
              <a:defRPr sz="1800" baseline="0"/>
            </a:lvl1pPr>
            <a:lvl2pPr>
              <a:defRPr sz="1600"/>
            </a:lvl2pPr>
            <a:lvl3pPr>
              <a:defRPr sz="1400"/>
            </a:lvl3pPr>
            <a:lvl4pPr>
              <a:defRPr sz="1200"/>
            </a:lvl4pPr>
            <a:lvl5pPr>
              <a:defRPr sz="1200"/>
            </a:lvl5pPr>
          </a:lstStyle>
          <a:p>
            <a:pPr lvl="0"/>
            <a:r>
              <a:rPr lang="en-US"/>
              <a:t>Supporting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2">
            <a:extLst>
              <a:ext uri="{FF2B5EF4-FFF2-40B4-BE49-F238E27FC236}">
                <a16:creationId xmlns="" xmlns:a16="http://schemas.microsoft.com/office/drawing/2014/main" id="{F5D3B014-B839-41F5-A0DF-64B5D0D9869B}"/>
              </a:ext>
            </a:extLst>
          </p:cNvPr>
          <p:cNvSpPr>
            <a:spLocks noGrp="1"/>
          </p:cNvSpPr>
          <p:nvPr>
            <p:ph type="body" idx="1"/>
          </p:nvPr>
        </p:nvSpPr>
        <p:spPr>
          <a:xfrm>
            <a:off x="280918" y="1905000"/>
            <a:ext cx="11644382" cy="419100"/>
          </a:xfrm>
          <a:prstGeom prst="rect">
            <a:avLst/>
          </a:prstGeom>
        </p:spPr>
        <p:txBody>
          <a:bodyPr anchor="b"/>
          <a:lstStyle>
            <a:lvl1pPr marL="0" indent="0">
              <a:buNone/>
              <a:defRPr sz="2400" b="1">
                <a:solidFill>
                  <a:schemeClr val="bg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DA1D69D8-8465-5648-841B-78FF84D4E948}" type="slidenum">
              <a:rPr lang="en-US" smtClean="0"/>
              <a:t>‹#›</a:t>
            </a:fld>
            <a:endParaRPr lang="en-US"/>
          </a:p>
        </p:txBody>
      </p:sp>
    </p:spTree>
    <p:extLst>
      <p:ext uri="{BB962C8B-B14F-4D97-AF65-F5344CB8AC3E}">
        <p14:creationId xmlns:p14="http://schemas.microsoft.com/office/powerpoint/2010/main" val="1217354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A1D69D8-8465-5648-841B-78FF84D4E948}" type="slidenum">
              <a:rPr lang="en-US" smtClean="0"/>
              <a:t>‹#›</a:t>
            </a:fld>
            <a:endParaRPr lang="en-US"/>
          </a:p>
        </p:txBody>
      </p:sp>
    </p:spTree>
    <p:extLst>
      <p:ext uri="{BB962C8B-B14F-4D97-AF65-F5344CB8AC3E}">
        <p14:creationId xmlns:p14="http://schemas.microsoft.com/office/powerpoint/2010/main" val="10086287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1.png"/><Relationship Id="rId12" Type="http://schemas.openxmlformats.org/officeDocument/2006/relationships/image" Target="../media/image2.emf"/><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26"/>
          <p:cNvSpPr/>
          <p:nvPr userDrawn="1"/>
        </p:nvSpPr>
        <p:spPr>
          <a:xfrm>
            <a:off x="0" y="0"/>
            <a:ext cx="12192000" cy="6891536"/>
          </a:xfrm>
          <a:prstGeom prst="rect">
            <a:avLst/>
          </a:prstGeom>
          <a:solidFill>
            <a:srgbClr val="DCDEE0"/>
          </a:solidFill>
          <a:ln w="12700">
            <a:miter lim="400000"/>
          </a:ln>
        </p:spPr>
        <p:txBody>
          <a:bodyPr lIns="25400" tIns="25400" rIns="25400" bIns="25400" anchor="ctr"/>
          <a:lstStyle/>
          <a:p>
            <a:pPr>
              <a:defRPr sz="3200">
                <a:solidFill>
                  <a:srgbClr val="FFFFFF"/>
                </a:solidFill>
              </a:defRPr>
            </a:pPr>
            <a:endParaRPr sz="1600"/>
          </a:p>
        </p:txBody>
      </p:sp>
      <p:pic>
        <p:nvPicPr>
          <p:cNvPr id="25" name="Picture 24"/>
          <p:cNvPicPr>
            <a:picLocks noChangeAspect="1"/>
          </p:cNvPicPr>
          <p:nvPr userDrawn="1"/>
        </p:nvPicPr>
        <p:blipFill>
          <a:blip r:embed="rId11">
            <a:alphaModFix amt="70000"/>
            <a:extLst>
              <a:ext uri="{28A0092B-C50C-407E-A947-70E740481C1C}">
                <a14:useLocalDpi xmlns:a14="http://schemas.microsoft.com/office/drawing/2010/main" val="0"/>
              </a:ext>
            </a:extLst>
          </a:blip>
          <a:stretch>
            <a:fillRect/>
          </a:stretch>
        </p:blipFill>
        <p:spPr>
          <a:xfrm>
            <a:off x="-1467446" y="476466"/>
            <a:ext cx="14909144" cy="2176735"/>
          </a:xfrm>
          <a:prstGeom prst="rect">
            <a:avLst/>
          </a:prstGeom>
        </p:spPr>
      </p:pic>
      <p:pic>
        <p:nvPicPr>
          <p:cNvPr id="18" name="Picture 17"/>
          <p:cNvPicPr>
            <a:picLocks noChangeAspect="1"/>
          </p:cNvPicPr>
          <p:nvPr userDrawn="1"/>
        </p:nvPicPr>
        <p:blipFill>
          <a:blip r:embed="rId12">
            <a:alphaModFix amt="20000"/>
            <a:extLst>
              <a:ext uri="{28A0092B-C50C-407E-A947-70E740481C1C}">
                <a14:useLocalDpi xmlns:a14="http://schemas.microsoft.com/office/drawing/2010/main" val="0"/>
              </a:ext>
            </a:extLst>
          </a:blip>
          <a:stretch>
            <a:fillRect/>
          </a:stretch>
        </p:blipFill>
        <p:spPr>
          <a:xfrm rot="12600000">
            <a:off x="-2432971" y="4553987"/>
            <a:ext cx="8550254" cy="3534664"/>
          </a:xfrm>
          <a:prstGeom prst="rect">
            <a:avLst/>
          </a:prstGeom>
        </p:spPr>
      </p:pic>
      <p:pic>
        <p:nvPicPr>
          <p:cNvPr id="19" name="Picture 18"/>
          <p:cNvPicPr>
            <a:picLocks/>
          </p:cNvPicPr>
          <p:nvPr userDrawn="1"/>
        </p:nvPicPr>
        <p:blipFill rotWithShape="1">
          <a:blip r:embed="rId13">
            <a:extLst>
              <a:ext uri="{28A0092B-C50C-407E-A947-70E740481C1C}">
                <a14:useLocalDpi xmlns:a14="http://schemas.microsoft.com/office/drawing/2010/main" val="0"/>
              </a:ext>
            </a:extLst>
          </a:blip>
          <a:srcRect l="8" t="76407" r="96"/>
          <a:stretch/>
        </p:blipFill>
        <p:spPr>
          <a:xfrm>
            <a:off x="0" y="-1"/>
            <a:ext cx="12192000" cy="1674655"/>
          </a:xfrm>
          <a:prstGeom prst="rect">
            <a:avLst/>
          </a:prstGeom>
        </p:spPr>
      </p:pic>
      <p:sp>
        <p:nvSpPr>
          <p:cNvPr id="20" name="Shape 199"/>
          <p:cNvSpPr/>
          <p:nvPr userDrawn="1"/>
        </p:nvSpPr>
        <p:spPr>
          <a:xfrm>
            <a:off x="744095" y="1174772"/>
            <a:ext cx="10703811" cy="1"/>
          </a:xfrm>
          <a:prstGeom prst="line">
            <a:avLst/>
          </a:prstGeom>
          <a:ln w="12700">
            <a:solidFill>
              <a:srgbClr val="18F3FF"/>
            </a:solidFill>
            <a:miter lim="400000"/>
          </a:ln>
        </p:spPr>
        <p:txBody>
          <a:bodyPr lIns="25400" tIns="25400" rIns="25400" bIns="25400" anchor="ctr"/>
          <a:lstStyle/>
          <a:p>
            <a:pPr>
              <a:defRPr sz="3200"/>
            </a:pPr>
            <a:endParaRPr sz="1600"/>
          </a:p>
        </p:txBody>
      </p:sp>
      <p:sp>
        <p:nvSpPr>
          <p:cNvPr id="2" name="Title Placeholder 1"/>
          <p:cNvSpPr>
            <a:spLocks noGrp="1"/>
          </p:cNvSpPr>
          <p:nvPr>
            <p:ph type="title"/>
          </p:nvPr>
        </p:nvSpPr>
        <p:spPr>
          <a:xfrm>
            <a:off x="744095" y="365125"/>
            <a:ext cx="11161034" cy="809647"/>
          </a:xfrm>
          <a:prstGeom prst="rect">
            <a:avLst/>
          </a:prstGeom>
        </p:spPr>
        <p:txBody>
          <a:bodyPr vert="horz" lIns="91440" tIns="45720" rIns="91440" bIns="45720" rtlCol="0" anchor="ctr">
            <a:normAutofit/>
          </a:bodyPr>
          <a:lstStyle/>
          <a:p>
            <a:r>
              <a:rPr lang="en-US"/>
              <a:t>Click to edit Master title style</a:t>
            </a:r>
          </a:p>
        </p:txBody>
      </p:sp>
      <p:sp>
        <p:nvSpPr>
          <p:cNvPr id="6" name="Slide Number Placeholder 5"/>
          <p:cNvSpPr>
            <a:spLocks noGrp="1"/>
          </p:cNvSpPr>
          <p:nvPr>
            <p:ph type="sldNum" sz="quarter" idx="4"/>
          </p:nvPr>
        </p:nvSpPr>
        <p:spPr>
          <a:xfrm>
            <a:off x="280918" y="6401175"/>
            <a:ext cx="2743200" cy="365125"/>
          </a:xfrm>
          <a:prstGeom prst="rect">
            <a:avLst/>
          </a:prstGeom>
        </p:spPr>
        <p:txBody>
          <a:bodyPr vert="horz" lIns="91440" tIns="45720" rIns="91440" bIns="45720" rtlCol="0" anchor="ctr"/>
          <a:lstStyle>
            <a:lvl1pPr algn="l">
              <a:defRPr sz="1000">
                <a:solidFill>
                  <a:schemeClr val="tx1">
                    <a:tint val="75000"/>
                  </a:schemeClr>
                </a:solidFill>
                <a:latin typeface="+mn-lt"/>
                <a:ea typeface="Proxima Nova" charset="0"/>
                <a:cs typeface="Proxima Nova" charset="0"/>
              </a:defRPr>
            </a:lvl1pPr>
          </a:lstStyle>
          <a:p>
            <a:fld id="{DA1D69D8-8465-5648-841B-78FF84D4E948}" type="slidenum">
              <a:rPr lang="en-US" smtClean="0"/>
              <a:pPr/>
              <a:t>‹#›</a:t>
            </a:fld>
            <a:endParaRPr lang="en-US"/>
          </a:p>
        </p:txBody>
      </p:sp>
      <p:grpSp>
        <p:nvGrpSpPr>
          <p:cNvPr id="16" name="Group 15"/>
          <p:cNvGrpSpPr/>
          <p:nvPr userDrawn="1"/>
        </p:nvGrpSpPr>
        <p:grpSpPr>
          <a:xfrm>
            <a:off x="8053330" y="6382103"/>
            <a:ext cx="3901494" cy="422183"/>
            <a:chOff x="4577735" y="6143010"/>
            <a:chExt cx="7436280" cy="804684"/>
          </a:xfrm>
        </p:grpSpPr>
        <p:pic>
          <p:nvPicPr>
            <p:cNvPr id="14" name="Picture 13" descr="CapTech_Logo_CoolGray.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9793236" y="6277062"/>
              <a:ext cx="2220779" cy="670632"/>
            </a:xfrm>
            <a:prstGeom prst="rect">
              <a:avLst/>
            </a:prstGeom>
          </p:spPr>
        </p:pic>
        <p:sp>
          <p:nvSpPr>
            <p:cNvPr id="15" name="Copyright © 2017 CapTech Ventures, Inc. All rights reserved."/>
            <p:cNvSpPr/>
            <p:nvPr userDrawn="1"/>
          </p:nvSpPr>
          <p:spPr>
            <a:xfrm>
              <a:off x="4577735" y="6143010"/>
              <a:ext cx="5215502" cy="759069"/>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algn="l" defTabSz="457200">
                <a:lnSpc>
                  <a:spcPts val="2800"/>
                </a:lnSpc>
                <a:defRPr sz="1000">
                  <a:solidFill>
                    <a:srgbClr val="5E5E5E"/>
                  </a:solidFill>
                  <a:latin typeface="Proxima Nova Light"/>
                  <a:ea typeface="Proxima Nova Light"/>
                  <a:cs typeface="Proxima Nova Light"/>
                  <a:sym typeface="Proxima Nova Light"/>
                </a:defRPr>
              </a:lvl1pPr>
            </a:lstStyle>
            <a:p>
              <a:pPr algn="r"/>
              <a:r>
                <a:rPr sz="600"/>
                <a:t>Copyright © 2017 CapTech Ventures, Inc. All rights reserved.</a:t>
              </a:r>
            </a:p>
          </p:txBody>
        </p:sp>
      </p:grpSp>
    </p:spTree>
    <p:extLst>
      <p:ext uri="{BB962C8B-B14F-4D97-AF65-F5344CB8AC3E}">
        <p14:creationId xmlns:p14="http://schemas.microsoft.com/office/powerpoint/2010/main" val="8658208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8" r:id="rId4"/>
    <p:sldLayoutId id="2147483652" r:id="rId5"/>
    <p:sldLayoutId id="2147483653" r:id="rId6"/>
    <p:sldLayoutId id="2147483656" r:id="rId7"/>
    <p:sldLayoutId id="2147483654" r:id="rId8"/>
    <p:sldLayoutId id="2147483655" r:id="rId9"/>
  </p:sldLayoutIdLst>
  <p:hf hdr="0" ftr="0" dt="0"/>
  <p:txStyles>
    <p:titleStyle>
      <a:lvl1pPr algn="l" defTabSz="914400" rtl="0" eaLnBrk="1" latinLnBrk="0" hangingPunct="1">
        <a:lnSpc>
          <a:spcPct val="90000"/>
        </a:lnSpc>
        <a:spcBef>
          <a:spcPct val="0"/>
        </a:spcBef>
        <a:buNone/>
        <a:defRPr sz="2400" kern="1200">
          <a:solidFill>
            <a:schemeClr val="bg1"/>
          </a:solidFill>
          <a:latin typeface="+mj-lt"/>
          <a:ea typeface="Adelle" charset="0"/>
          <a:cs typeface="Adelle" charset="0"/>
        </a:defRPr>
      </a:lvl1pPr>
    </p:titleStyle>
    <p:bodyStyle>
      <a:lvl1pPr marL="228600" indent="-228600" algn="l" defTabSz="914400" rtl="0" eaLnBrk="1" latinLnBrk="0" hangingPunct="1">
        <a:lnSpc>
          <a:spcPct val="125000"/>
        </a:lnSpc>
        <a:spcBef>
          <a:spcPts val="1000"/>
        </a:spcBef>
        <a:spcAft>
          <a:spcPts val="300"/>
        </a:spcAft>
        <a:buFont typeface="Arial"/>
        <a:buChar char="•"/>
        <a:defRPr sz="2800" kern="1200">
          <a:solidFill>
            <a:schemeClr val="accent1"/>
          </a:solidFill>
          <a:latin typeface="+mn-lt"/>
          <a:ea typeface="Proxima Nova" charset="0"/>
          <a:cs typeface="Proxima Nova" charset="0"/>
        </a:defRPr>
      </a:lvl1pPr>
      <a:lvl2pPr marL="458788" indent="-230188" algn="l" defTabSz="914400" rtl="0" eaLnBrk="1" latinLnBrk="0" hangingPunct="1">
        <a:lnSpc>
          <a:spcPct val="125000"/>
        </a:lnSpc>
        <a:spcBef>
          <a:spcPts val="500"/>
        </a:spcBef>
        <a:spcAft>
          <a:spcPts val="300"/>
        </a:spcAft>
        <a:buFont typeface=".HelveticaNeueDeskInterface-Regular" charset="-120"/>
        <a:buChar char="–"/>
        <a:tabLst/>
        <a:defRPr sz="2400" kern="1200">
          <a:solidFill>
            <a:schemeClr val="accent1"/>
          </a:solidFill>
          <a:latin typeface="+mn-lt"/>
          <a:ea typeface="Proxima Nova" charset="0"/>
          <a:cs typeface="Proxima Nova" charset="0"/>
        </a:defRPr>
      </a:lvl2pPr>
      <a:lvl3pPr marL="688975" indent="-230188" algn="l" defTabSz="914400" rtl="0" eaLnBrk="1" latinLnBrk="0" hangingPunct="1">
        <a:lnSpc>
          <a:spcPct val="125000"/>
        </a:lnSpc>
        <a:spcBef>
          <a:spcPts val="500"/>
        </a:spcBef>
        <a:spcAft>
          <a:spcPts val="300"/>
        </a:spcAft>
        <a:buFont typeface="Arial"/>
        <a:buChar char="•"/>
        <a:tabLst/>
        <a:defRPr sz="2000" kern="1200">
          <a:solidFill>
            <a:schemeClr val="accent1"/>
          </a:solidFill>
          <a:latin typeface="+mn-lt"/>
          <a:ea typeface="Proxima Nova" charset="0"/>
          <a:cs typeface="Proxima Nova" charset="0"/>
        </a:defRPr>
      </a:lvl3pPr>
      <a:lvl4pPr marL="919163" indent="-230188" algn="l" defTabSz="914400" rtl="0" eaLnBrk="1" latinLnBrk="0" hangingPunct="1">
        <a:lnSpc>
          <a:spcPct val="125000"/>
        </a:lnSpc>
        <a:spcBef>
          <a:spcPts val="500"/>
        </a:spcBef>
        <a:spcAft>
          <a:spcPts val="300"/>
        </a:spcAft>
        <a:buFont typeface=".HelveticaNeueDeskInterface-Regular" charset="-120"/>
        <a:buChar char="–"/>
        <a:tabLst/>
        <a:defRPr sz="1800" kern="1200">
          <a:solidFill>
            <a:schemeClr val="accent1"/>
          </a:solidFill>
          <a:latin typeface="+mn-lt"/>
          <a:ea typeface="Proxima Nova" charset="0"/>
          <a:cs typeface="Proxima Nova" charset="0"/>
        </a:defRPr>
      </a:lvl4pPr>
      <a:lvl5pPr marL="1149350" indent="-230188" algn="l" defTabSz="914400" rtl="0" eaLnBrk="1" latinLnBrk="0" hangingPunct="1">
        <a:lnSpc>
          <a:spcPct val="125000"/>
        </a:lnSpc>
        <a:spcBef>
          <a:spcPts val="500"/>
        </a:spcBef>
        <a:spcAft>
          <a:spcPts val="300"/>
        </a:spcAft>
        <a:buFont typeface="Arial"/>
        <a:buChar char="•"/>
        <a:tabLst/>
        <a:defRPr sz="1800" kern="1200">
          <a:solidFill>
            <a:schemeClr val="accent1"/>
          </a:solidFill>
          <a:latin typeface="+mn-lt"/>
          <a:ea typeface="Proxima Nova" charset="0"/>
          <a:cs typeface="Proxima Nov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616" userDrawn="1">
          <p15:clr>
            <a:srgbClr val="F26B43"/>
          </p15:clr>
        </p15:guide>
        <p15:guide id="2" pos="3840" userDrawn="1">
          <p15:clr>
            <a:srgbClr val="F26B43"/>
          </p15:clr>
        </p15:guide>
        <p15:guide id="3" orient="horz" pos="4032" userDrawn="1">
          <p15:clr>
            <a:srgbClr val="F26B43"/>
          </p15:clr>
        </p15:guide>
        <p15:guide id="4" orient="horz" pos="1344" userDrawn="1">
          <p15:clr>
            <a:srgbClr val="F26B43"/>
          </p15:clr>
        </p15:guide>
        <p15:guide id="5" pos="168" userDrawn="1">
          <p15:clr>
            <a:srgbClr val="F26B43"/>
          </p15:clr>
        </p15:guide>
        <p15:guide id="6" pos="7512" userDrawn="1">
          <p15:clr>
            <a:srgbClr val="F26B43"/>
          </p15:clr>
        </p15:guide>
        <p15:guide id="7" orient="horz" pos="120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jpg"/><Relationship Id="rId7" Type="http://schemas.openxmlformats.org/officeDocument/2006/relationships/image" Target="../media/image29.png"/><Relationship Id="rId8" Type="http://schemas.openxmlformats.org/officeDocument/2006/relationships/image" Target="../media/image30.jp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microsoft.com/office/2007/relationships/hdphoto" Target="../media/hdphoto2.wdp"/><Relationship Id="rId6" Type="http://schemas.openxmlformats.org/officeDocument/2006/relationships/image" Target="../media/image42.png"/><Relationship Id="rId7" Type="http://schemas.openxmlformats.org/officeDocument/2006/relationships/image" Target="../media/image43.png"/><Relationship Id="rId1" Type="http://schemas.openxmlformats.org/officeDocument/2006/relationships/slideLayout" Target="../slideLayouts/slideLayout9.xml"/><Relationship Id="rId2"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comments" Target="../comments/comment1.xml"/><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https://github.com/mgstigler/SuiteService.gi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tiff"/><Relationship Id="rId5" Type="http://schemas.openxmlformats.org/officeDocument/2006/relationships/image" Target="../media/image48.tiff"/><Relationship Id="rId6" Type="http://schemas.openxmlformats.org/officeDocument/2006/relationships/image" Target="../media/image49.tiff"/><Relationship Id="rId7"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tiff"/><Relationship Id="rId5" Type="http://schemas.openxmlformats.org/officeDocument/2006/relationships/image" Target="../media/image51.tiff"/><Relationship Id="rId6" Type="http://schemas.openxmlformats.org/officeDocument/2006/relationships/image" Target="../media/image50.png"/><Relationship Id="rId7" Type="http://schemas.openxmlformats.org/officeDocument/2006/relationships/image" Target="../media/image48.tiff"/><Relationship Id="rId8" Type="http://schemas.openxmlformats.org/officeDocument/2006/relationships/image" Target="../media/image49.tiff"/><Relationship Id="rId9" Type="http://schemas.openxmlformats.org/officeDocument/2006/relationships/image" Target="../media/image52.tiff"/><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 Id="rId6" Type="http://schemas.openxmlformats.org/officeDocument/2006/relationships/image" Target="../media/image13.jpeg"/><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47.tiff"/><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extLst>
              <p:ext uri="{D42A27DB-BD31-4B8C-83A1-F6EECF244321}">
                <p14:modId xmlns:p14="http://schemas.microsoft.com/office/powerpoint/2010/main" val="1978986191"/>
              </p:ext>
            </p:extLst>
          </p:nvPr>
        </p:nvSpPr>
        <p:spPr>
          <a:xfrm>
            <a:off x="5524155" y="1364975"/>
            <a:ext cx="5220045" cy="1872408"/>
          </a:xfrm>
        </p:spPr>
        <p:txBody>
          <a:bodyPr/>
          <a:lstStyle/>
          <a:p>
            <a:pPr>
              <a:lnSpc>
                <a:spcPct val="150000"/>
              </a:lnSpc>
            </a:pPr>
            <a:r>
              <a:rPr lang="en-US" sz="3200"/>
              <a:t>Suite Service</a:t>
            </a:r>
            <a:r>
              <a:rPr lang="en-US">
                <a:solidFill>
                  <a:schemeClr val="tx1"/>
                </a:solidFill>
              </a:rPr>
              <a:t/>
            </a:r>
            <a:br>
              <a:rPr lang="en-US">
                <a:solidFill>
                  <a:schemeClr val="tx1"/>
                </a:solidFill>
              </a:rPr>
            </a:br>
            <a:r>
              <a:rPr lang="en-US" sz="1600">
                <a:latin typeface="+mn-lt"/>
              </a:rPr>
              <a:t>Thought Leadership Challenge</a:t>
            </a:r>
            <a:r>
              <a:rPr lang="en-US">
                <a:solidFill>
                  <a:schemeClr val="tx1"/>
                </a:solidFill>
              </a:rPr>
              <a:t/>
            </a:r>
            <a:br>
              <a:rPr lang="en-US">
                <a:solidFill>
                  <a:schemeClr val="tx1"/>
                </a:solidFill>
              </a:rPr>
            </a:br>
            <a:r>
              <a:rPr lang="en-US" sz="1600">
                <a:latin typeface="+mn-lt"/>
              </a:rPr>
              <a:t>Aug 15, 2017</a:t>
            </a:r>
            <a:endParaRPr lang="en-US"/>
          </a:p>
        </p:txBody>
      </p:sp>
    </p:spTree>
    <p:extLst>
      <p:ext uri="{BB962C8B-B14F-4D97-AF65-F5344CB8AC3E}">
        <p14:creationId xmlns:p14="http://schemas.microsoft.com/office/powerpoint/2010/main" val="85921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extLst>
              <p:ext uri="{D42A27DB-BD31-4B8C-83A1-F6EECF244321}">
                <p14:modId xmlns:p14="http://schemas.microsoft.com/office/powerpoint/2010/main" val="4270517374"/>
              </p:ext>
            </p:extLst>
          </p:nvPr>
        </p:nvSpPr>
        <p:spPr/>
        <p:txBody>
          <a:bodyPr/>
          <a:lstStyle/>
          <a:p>
            <a:r>
              <a:rPr lang="en-US"/>
              <a:t>CapTech Employee</a:t>
            </a:r>
          </a:p>
        </p:txBody>
      </p:sp>
      <p:sp>
        <p:nvSpPr>
          <p:cNvPr id="3" name="Content Placeholder 2"/>
          <p:cNvSpPr>
            <a:spLocks noGrp="1"/>
          </p:cNvSpPr>
          <p:nvPr>
            <p:ph sz="half" idx="2"/>
            <p:extLst>
              <p:ext uri="{D42A27DB-BD31-4B8C-83A1-F6EECF244321}">
                <p14:modId xmlns:p14="http://schemas.microsoft.com/office/powerpoint/2010/main" val="1411891460"/>
              </p:ext>
            </p:extLst>
          </p:nvPr>
        </p:nvSpPr>
        <p:spPr/>
        <p:txBody>
          <a:bodyPr anchor="t"/>
          <a:lstStyle/>
          <a:p>
            <a:r>
              <a:rPr lang="en-US" sz="2400"/>
              <a:t>CapTech consultant </a:t>
            </a:r>
          </a:p>
          <a:p>
            <a:r>
              <a:rPr lang="en-US" sz="2400"/>
              <a:t>Travels 3 days a week </a:t>
            </a:r>
          </a:p>
          <a:p>
            <a:r>
              <a:rPr lang="en-US" sz="2400"/>
              <a:t>Mid-20s, comfortable with technology</a:t>
            </a:r>
          </a:p>
          <a:p>
            <a:r>
              <a:rPr lang="en-US" sz="2400"/>
              <a:t>Limited budget and time constraints</a:t>
            </a:r>
          </a:p>
          <a:p>
            <a:r>
              <a:rPr lang="en-US" sz="2400"/>
              <a:t>Motivated by ease-of-use and convenience</a:t>
            </a:r>
          </a:p>
        </p:txBody>
      </p:sp>
      <p:sp>
        <p:nvSpPr>
          <p:cNvPr id="4" name="Text Placeholder 3"/>
          <p:cNvSpPr>
            <a:spLocks noGrp="1"/>
          </p:cNvSpPr>
          <p:nvPr>
            <p:ph type="body" sz="quarter" idx="3"/>
            <p:extLst>
              <p:ext uri="{D42A27DB-BD31-4B8C-83A1-F6EECF244321}">
                <p14:modId xmlns:p14="http://schemas.microsoft.com/office/powerpoint/2010/main" val="1869869955"/>
              </p:ext>
            </p:extLst>
          </p:nvPr>
        </p:nvSpPr>
        <p:spPr/>
        <p:txBody>
          <a:bodyPr/>
          <a:lstStyle/>
          <a:p>
            <a:r>
              <a:rPr lang="en-US" err="1"/>
              <a:t>CapTech</a:t>
            </a:r>
            <a:r>
              <a:rPr lang="en-US"/>
              <a:t> Interns 2017</a:t>
            </a:r>
          </a:p>
        </p:txBody>
      </p:sp>
      <p:sp>
        <p:nvSpPr>
          <p:cNvPr id="6" name="Slide Number Placeholder 5"/>
          <p:cNvSpPr>
            <a:spLocks noGrp="1"/>
          </p:cNvSpPr>
          <p:nvPr>
            <p:ph type="sldNum" sz="quarter" idx="12"/>
          </p:nvPr>
        </p:nvSpPr>
        <p:spPr/>
        <p:txBody>
          <a:bodyPr/>
          <a:lstStyle/>
          <a:p>
            <a:fld id="{DA1D69D8-8465-5648-841B-78FF84D4E948}" type="slidenum">
              <a:rPr lang="en-US" smtClean="0"/>
              <a:t>10</a:t>
            </a:fld>
            <a:endParaRPr lang="en-US"/>
          </a:p>
        </p:txBody>
      </p:sp>
      <p:sp>
        <p:nvSpPr>
          <p:cNvPr id="7" name="Title 6"/>
          <p:cNvSpPr>
            <a:spLocks noGrp="1"/>
          </p:cNvSpPr>
          <p:nvPr>
            <p:ph type="title"/>
            <p:extLst>
              <p:ext uri="{D42A27DB-BD31-4B8C-83A1-F6EECF244321}">
                <p14:modId xmlns:p14="http://schemas.microsoft.com/office/powerpoint/2010/main" val="3058863192"/>
              </p:ext>
            </p:extLst>
          </p:nvPr>
        </p:nvSpPr>
        <p:spPr/>
        <p:txBody>
          <a:bodyPr>
            <a:normAutofit/>
          </a:bodyPr>
          <a:lstStyle/>
          <a:p>
            <a:r>
              <a:rPr lang="en-US" sz="3200"/>
              <a:t>Personas</a:t>
            </a:r>
          </a:p>
        </p:txBody>
      </p:sp>
      <p:sp>
        <p:nvSpPr>
          <p:cNvPr id="9" name="Shape">
            <a:extLst>
              <a:ext uri="{FF2B5EF4-FFF2-40B4-BE49-F238E27FC236}">
                <a16:creationId xmlns="" xmlns:a16="http://schemas.microsoft.com/office/drawing/2014/main" id="{18D336ED-C551-4B7B-909A-68BCFDA71261}"/>
              </a:ext>
            </a:extLst>
          </p:cNvPr>
          <p:cNvSpPr/>
          <p:nvPr/>
        </p:nvSpPr>
        <p:spPr>
          <a:xfrm>
            <a:off x="0" y="1635125"/>
            <a:ext cx="12230576" cy="52228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18398" y="21600"/>
                </a:lnTo>
                <a:lnTo>
                  <a:pt x="0" y="21600"/>
                </a:lnTo>
                <a:lnTo>
                  <a:pt x="0" y="0"/>
                </a:lnTo>
                <a:close/>
              </a:path>
            </a:pathLst>
          </a:custGeom>
          <a:solidFill>
            <a:srgbClr val="DCDEE0"/>
          </a:solidFill>
          <a:ln w="12700">
            <a:miter lim="400000"/>
          </a:ln>
          <a:extLst>
            <a:ext uri="{C572A759-6A51-4108-AA02-DFA0A04FC94B}">
              <ma14:wrappingTextBoxFlag xmlns:ma14="http://schemas.microsoft.com/office/mac/drawingml/2011/main" val="1"/>
            </a:ext>
          </a:extLst>
        </p:spPr>
        <p:txBody>
          <a:bodyPr lIns="25400" tIns="25400" rIns="25400" bIns="25400" anchor="ctr"/>
          <a:lstStyle>
            <a:lvl1pPr>
              <a:defRPr sz="3200">
                <a:solidFill>
                  <a:srgbClr val="FFFFFF"/>
                </a:solidFill>
              </a:defRPr>
            </a:lvl1pPr>
          </a:lstStyle>
          <a:p>
            <a:r>
              <a:rPr sz="1600"/>
              <a:t> </a:t>
            </a:r>
          </a:p>
        </p:txBody>
      </p:sp>
      <p:sp>
        <p:nvSpPr>
          <p:cNvPr id="10" name="Text Placeholder 1">
            <a:extLst>
              <a:ext uri="{FF2B5EF4-FFF2-40B4-BE49-F238E27FC236}">
                <a16:creationId xmlns="" xmlns:a16="http://schemas.microsoft.com/office/drawing/2014/main" id="{FA90A223-A650-4FC7-965B-DF577CA9B55C}"/>
              </a:ext>
            </a:extLst>
          </p:cNvPr>
          <p:cNvSpPr txBox="1">
            <a:spLocks/>
          </p:cNvSpPr>
          <p:nvPr>
            <p:extLst>
              <p:ext uri="{D42A27DB-BD31-4B8C-83A1-F6EECF244321}">
                <p14:modId xmlns:p14="http://schemas.microsoft.com/office/powerpoint/2010/main" val="4278971179"/>
              </p:ext>
            </p:extLst>
          </p:nvPr>
        </p:nvSpPr>
        <p:spPr>
          <a:xfrm>
            <a:off x="1219200" y="1981379"/>
            <a:ext cx="4226024" cy="490537"/>
          </a:xfrm>
          <a:prstGeom prst="rect">
            <a:avLst/>
          </a:prstGeom>
        </p:spPr>
        <p:txBody>
          <a:bodyPr anchor="t"/>
          <a:lstStyle>
            <a:lvl1pPr marL="228600" indent="-228600" algn="l" defTabSz="914400" rtl="0" eaLnBrk="1" latinLnBrk="0" hangingPunct="1">
              <a:lnSpc>
                <a:spcPct val="125000"/>
              </a:lnSpc>
              <a:spcBef>
                <a:spcPts val="1000"/>
              </a:spcBef>
              <a:spcAft>
                <a:spcPts val="300"/>
              </a:spcAft>
              <a:buFont typeface="Arial"/>
              <a:buChar char="•"/>
              <a:defRPr sz="2800" kern="1200">
                <a:solidFill>
                  <a:schemeClr val="accent1"/>
                </a:solidFill>
                <a:latin typeface="+mn-lt"/>
                <a:ea typeface="Proxima Nova" charset="0"/>
                <a:cs typeface="Proxima Nova" charset="0"/>
              </a:defRPr>
            </a:lvl1pPr>
            <a:lvl2pPr marL="458788" indent="-230188" algn="l" defTabSz="914400" rtl="0" eaLnBrk="1" latinLnBrk="0" hangingPunct="1">
              <a:lnSpc>
                <a:spcPct val="125000"/>
              </a:lnSpc>
              <a:spcBef>
                <a:spcPts val="500"/>
              </a:spcBef>
              <a:spcAft>
                <a:spcPts val="300"/>
              </a:spcAft>
              <a:buFont typeface=".HelveticaNeueDeskInterface-Regular" charset="-120"/>
              <a:buChar char="–"/>
              <a:tabLst/>
              <a:defRPr sz="2400" kern="1200">
                <a:solidFill>
                  <a:schemeClr val="accent1"/>
                </a:solidFill>
                <a:latin typeface="+mn-lt"/>
                <a:ea typeface="Proxima Nova" charset="0"/>
                <a:cs typeface="Proxima Nova" charset="0"/>
              </a:defRPr>
            </a:lvl2pPr>
            <a:lvl3pPr marL="688975" indent="-230188" algn="l" defTabSz="914400" rtl="0" eaLnBrk="1" latinLnBrk="0" hangingPunct="1">
              <a:lnSpc>
                <a:spcPct val="125000"/>
              </a:lnSpc>
              <a:spcBef>
                <a:spcPts val="500"/>
              </a:spcBef>
              <a:spcAft>
                <a:spcPts val="300"/>
              </a:spcAft>
              <a:buFont typeface="Arial"/>
              <a:buChar char="•"/>
              <a:tabLst/>
              <a:defRPr sz="2000" kern="1200">
                <a:solidFill>
                  <a:schemeClr val="accent1"/>
                </a:solidFill>
                <a:latin typeface="+mn-lt"/>
                <a:ea typeface="Proxima Nova" charset="0"/>
                <a:cs typeface="Proxima Nova" charset="0"/>
              </a:defRPr>
            </a:lvl3pPr>
            <a:lvl4pPr marL="919163" indent="-230188" algn="l" defTabSz="914400" rtl="0" eaLnBrk="1" latinLnBrk="0" hangingPunct="1">
              <a:lnSpc>
                <a:spcPct val="125000"/>
              </a:lnSpc>
              <a:spcBef>
                <a:spcPts val="500"/>
              </a:spcBef>
              <a:spcAft>
                <a:spcPts val="300"/>
              </a:spcAft>
              <a:buFont typeface=".HelveticaNeueDeskInterface-Regular" charset="-120"/>
              <a:buChar char="–"/>
              <a:tabLst/>
              <a:defRPr sz="1800" kern="1200">
                <a:solidFill>
                  <a:schemeClr val="accent1"/>
                </a:solidFill>
                <a:latin typeface="+mn-lt"/>
                <a:ea typeface="Proxima Nova" charset="0"/>
                <a:cs typeface="Proxima Nova" charset="0"/>
              </a:defRPr>
            </a:lvl4pPr>
            <a:lvl5pPr marL="1149350" indent="-230188" algn="l" defTabSz="914400" rtl="0" eaLnBrk="1" latinLnBrk="0" hangingPunct="1">
              <a:lnSpc>
                <a:spcPct val="125000"/>
              </a:lnSpc>
              <a:spcBef>
                <a:spcPts val="500"/>
              </a:spcBef>
              <a:spcAft>
                <a:spcPts val="300"/>
              </a:spcAft>
              <a:buFont typeface="Arial"/>
              <a:buChar char="•"/>
              <a:tabLst/>
              <a:defRPr sz="1800" kern="1200">
                <a:solidFill>
                  <a:schemeClr val="accent1"/>
                </a:solidFill>
                <a:latin typeface="+mn-lt"/>
                <a:ea typeface="Proxima Nova" charset="0"/>
                <a:cs typeface="Proxima Nov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a:solidFill>
                  <a:srgbClr val="00A3DA"/>
                </a:solidFill>
              </a:rPr>
              <a:t>Traveling for Business</a:t>
            </a:r>
            <a:endParaRPr lang="en-US">
              <a:solidFill>
                <a:schemeClr val="tx1"/>
              </a:solidFill>
            </a:endParaRPr>
          </a:p>
        </p:txBody>
      </p:sp>
      <p:sp>
        <p:nvSpPr>
          <p:cNvPr id="12" name="Text Placeholder 3">
            <a:extLst>
              <a:ext uri="{FF2B5EF4-FFF2-40B4-BE49-F238E27FC236}">
                <a16:creationId xmlns="" xmlns:a16="http://schemas.microsoft.com/office/drawing/2014/main" id="{80E27F5C-FD57-448D-B731-CBDF4E849CA6}"/>
              </a:ext>
            </a:extLst>
          </p:cNvPr>
          <p:cNvSpPr txBox="1">
            <a:spLocks/>
          </p:cNvSpPr>
          <p:nvPr>
            <p:extLst>
              <p:ext uri="{D42A27DB-BD31-4B8C-83A1-F6EECF244321}">
                <p14:modId xmlns:p14="http://schemas.microsoft.com/office/powerpoint/2010/main" val="1233127950"/>
              </p:ext>
            </p:extLst>
          </p:nvPr>
        </p:nvSpPr>
        <p:spPr>
          <a:xfrm>
            <a:off x="7127875" y="1952625"/>
            <a:ext cx="3881333" cy="519623"/>
          </a:xfrm>
          <a:prstGeom prst="rect">
            <a:avLst/>
          </a:prstGeom>
        </p:spPr>
        <p:txBody>
          <a:bodyPr anchor="t"/>
          <a:lstStyle>
            <a:defPPr>
              <a:defRPr lang="en-US"/>
            </a:defPPr>
            <a:lvl1pPr indent="0">
              <a:lnSpc>
                <a:spcPct val="125000"/>
              </a:lnSpc>
              <a:spcBef>
                <a:spcPts val="1000"/>
              </a:spcBef>
              <a:spcAft>
                <a:spcPts val="300"/>
              </a:spcAft>
              <a:buFont typeface="Arial"/>
              <a:buNone/>
              <a:defRPr sz="2800">
                <a:solidFill>
                  <a:srgbClr val="00A3DA"/>
                </a:solidFill>
                <a:ea typeface="Proxima Nova" charset="0"/>
                <a:cs typeface="Proxima Nova" charset="0"/>
              </a:defRPr>
            </a:lvl1pPr>
            <a:lvl2pPr marL="458788" indent="-230188">
              <a:lnSpc>
                <a:spcPct val="125000"/>
              </a:lnSpc>
              <a:spcBef>
                <a:spcPts val="500"/>
              </a:spcBef>
              <a:spcAft>
                <a:spcPts val="300"/>
              </a:spcAft>
              <a:buFont typeface=".HelveticaNeueDeskInterface-Regular" charset="-120"/>
              <a:buChar char="–"/>
              <a:tabLst/>
              <a:defRPr sz="2400">
                <a:solidFill>
                  <a:schemeClr val="accent1"/>
                </a:solidFill>
                <a:ea typeface="Proxima Nova" charset="0"/>
                <a:cs typeface="Proxima Nova" charset="0"/>
              </a:defRPr>
            </a:lvl2pPr>
            <a:lvl3pPr marL="688975" indent="-230188">
              <a:lnSpc>
                <a:spcPct val="125000"/>
              </a:lnSpc>
              <a:spcBef>
                <a:spcPts val="500"/>
              </a:spcBef>
              <a:spcAft>
                <a:spcPts val="300"/>
              </a:spcAft>
              <a:buFont typeface="Arial"/>
              <a:buChar char="•"/>
              <a:tabLst/>
              <a:defRPr sz="2000">
                <a:solidFill>
                  <a:schemeClr val="accent1"/>
                </a:solidFill>
                <a:ea typeface="Proxima Nova" charset="0"/>
                <a:cs typeface="Proxima Nova" charset="0"/>
              </a:defRPr>
            </a:lvl3pPr>
            <a:lvl4pPr marL="919163" indent="-230188">
              <a:lnSpc>
                <a:spcPct val="125000"/>
              </a:lnSpc>
              <a:spcBef>
                <a:spcPts val="500"/>
              </a:spcBef>
              <a:spcAft>
                <a:spcPts val="300"/>
              </a:spcAft>
              <a:buFont typeface=".HelveticaNeueDeskInterface-Regular" charset="-120"/>
              <a:buChar char="–"/>
              <a:tabLst/>
              <a:defRPr>
                <a:solidFill>
                  <a:schemeClr val="accent1"/>
                </a:solidFill>
                <a:ea typeface="Proxima Nova" charset="0"/>
                <a:cs typeface="Proxima Nova" charset="0"/>
              </a:defRPr>
            </a:lvl4pPr>
            <a:lvl5pPr marL="1149350" indent="-230188">
              <a:lnSpc>
                <a:spcPct val="125000"/>
              </a:lnSpc>
              <a:spcBef>
                <a:spcPts val="500"/>
              </a:spcBef>
              <a:spcAft>
                <a:spcPts val="300"/>
              </a:spcAft>
              <a:buFont typeface="Arial"/>
              <a:buChar char="•"/>
              <a:tabLst/>
              <a:defRPr>
                <a:solidFill>
                  <a:schemeClr val="accent1"/>
                </a:solidFill>
                <a:ea typeface="Proxima Nova" charset="0"/>
                <a:cs typeface="Proxima Nova" charset="0"/>
              </a:defRPr>
            </a:lvl5pPr>
            <a:lvl6pPr marL="2514600" indent="-228600">
              <a:lnSpc>
                <a:spcPct val="90000"/>
              </a:lnSpc>
              <a:spcBef>
                <a:spcPts val="500"/>
              </a:spcBef>
              <a:buFont typeface="Arial"/>
              <a:buChar char="•"/>
            </a:lvl6pPr>
            <a:lvl7pPr marL="2971800" indent="-228600">
              <a:lnSpc>
                <a:spcPct val="90000"/>
              </a:lnSpc>
              <a:spcBef>
                <a:spcPts val="500"/>
              </a:spcBef>
              <a:buFont typeface="Arial"/>
              <a:buChar char="•"/>
            </a:lvl7pPr>
            <a:lvl8pPr marL="3429000" indent="-228600">
              <a:lnSpc>
                <a:spcPct val="90000"/>
              </a:lnSpc>
              <a:spcBef>
                <a:spcPts val="500"/>
              </a:spcBef>
              <a:buFont typeface="Arial"/>
              <a:buChar char="•"/>
            </a:lvl8pPr>
            <a:lvl9pPr marL="3886200" indent="-228600">
              <a:lnSpc>
                <a:spcPct val="90000"/>
              </a:lnSpc>
              <a:spcBef>
                <a:spcPts val="500"/>
              </a:spcBef>
              <a:buFont typeface="Arial"/>
              <a:buChar char="•"/>
            </a:lvl9pPr>
          </a:lstStyle>
          <a:p>
            <a:r>
              <a:rPr lang="en-US"/>
              <a:t>Traveling for Pleasure</a:t>
            </a:r>
          </a:p>
        </p:txBody>
      </p:sp>
      <p:cxnSp>
        <p:nvCxnSpPr>
          <p:cNvPr id="17" name="Straight Connector 16">
            <a:extLst>
              <a:ext uri="{FF2B5EF4-FFF2-40B4-BE49-F238E27FC236}">
                <a16:creationId xmlns="" xmlns:a16="http://schemas.microsoft.com/office/drawing/2014/main" id="{859B8EED-D06E-49C7-9194-6098FF7495FD}"/>
              </a:ext>
            </a:extLst>
          </p:cNvPr>
          <p:cNvCxnSpPr>
            <a:cxnSpLocks/>
          </p:cNvCxnSpPr>
          <p:nvPr/>
        </p:nvCxnSpPr>
        <p:spPr>
          <a:xfrm>
            <a:off x="6074994" y="2943225"/>
            <a:ext cx="0" cy="2800350"/>
          </a:xfrm>
          <a:prstGeom prst="line">
            <a:avLst/>
          </a:prstGeom>
          <a:ln>
            <a:solidFill>
              <a:srgbClr val="005CB9">
                <a:alpha val="41961"/>
              </a:srgbClr>
            </a:solidFill>
          </a:ln>
        </p:spPr>
        <p:style>
          <a:lnRef idx="1">
            <a:schemeClr val="accent1"/>
          </a:lnRef>
          <a:fillRef idx="0">
            <a:schemeClr val="accent1"/>
          </a:fillRef>
          <a:effectRef idx="0">
            <a:schemeClr val="accent1"/>
          </a:effectRef>
          <a:fontRef idx="minor">
            <a:schemeClr val="tx1"/>
          </a:fontRef>
        </p:style>
      </p:cxnSp>
      <p:pic>
        <p:nvPicPr>
          <p:cNvPr id="16" name="Picture 17"/>
          <p:cNvPicPr>
            <a:picLocks noChangeAspect="1"/>
          </p:cNvPicPr>
          <p:nvPr/>
        </p:nvPicPr>
        <p:blipFill>
          <a:blip r:embed="rId3"/>
          <a:stretch>
            <a:fillRect/>
          </a:stretch>
        </p:blipFill>
        <p:spPr>
          <a:xfrm>
            <a:off x="1208258" y="3099821"/>
            <a:ext cx="3877032" cy="2594233"/>
          </a:xfrm>
          <a:prstGeom prst="rect">
            <a:avLst/>
          </a:prstGeom>
        </p:spPr>
      </p:pic>
      <p:pic>
        <p:nvPicPr>
          <p:cNvPr id="19" name="Picture 19"/>
          <p:cNvPicPr>
            <a:picLocks noChangeAspect="1"/>
          </p:cNvPicPr>
          <p:nvPr/>
        </p:nvPicPr>
        <p:blipFill>
          <a:blip r:embed="rId4"/>
          <a:stretch>
            <a:fillRect/>
          </a:stretch>
        </p:blipFill>
        <p:spPr>
          <a:xfrm>
            <a:off x="7085162" y="3099821"/>
            <a:ext cx="3926263" cy="2585438"/>
          </a:xfrm>
          <a:prstGeom prst="rect">
            <a:avLst/>
          </a:prstGeom>
        </p:spPr>
      </p:pic>
    </p:spTree>
    <p:extLst>
      <p:ext uri="{BB962C8B-B14F-4D97-AF65-F5344CB8AC3E}">
        <p14:creationId xmlns:p14="http://schemas.microsoft.com/office/powerpoint/2010/main" val="1175264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25000"/>
              </a:lnSpc>
              <a:spcAft>
                <a:spcPts val="300"/>
              </a:spcAft>
            </a:pPr>
            <a:r>
              <a:rPr lang="en-US"/>
              <a:t>User Research </a:t>
            </a:r>
          </a:p>
        </p:txBody>
      </p:sp>
      <p:sp>
        <p:nvSpPr>
          <p:cNvPr id="2" name="Slide Number Placeholder 1">
            <a:extLst>
              <a:ext uri="{FF2B5EF4-FFF2-40B4-BE49-F238E27FC236}">
                <a16:creationId xmlns="" xmlns:a16="http://schemas.microsoft.com/office/drawing/2014/main" id="{BE232366-161A-4923-B7C8-447DFB958859}"/>
              </a:ext>
            </a:extLst>
          </p:cNvPr>
          <p:cNvSpPr>
            <a:spLocks noGrp="1"/>
          </p:cNvSpPr>
          <p:nvPr>
            <p:ph type="sldNum" sz="quarter" idx="12"/>
          </p:nvPr>
        </p:nvSpPr>
        <p:spPr/>
        <p:txBody>
          <a:bodyPr/>
          <a:lstStyle/>
          <a:p>
            <a:fld id="{DA1D69D8-8465-5648-841B-78FF84D4E948}" type="slidenum">
              <a:rPr lang="en-US" smtClean="0"/>
              <a:pPr/>
              <a:t>11</a:t>
            </a:fld>
            <a:endParaRPr lang="en-US"/>
          </a:p>
        </p:txBody>
      </p:sp>
    </p:spTree>
    <p:extLst>
      <p:ext uri="{BB962C8B-B14F-4D97-AF65-F5344CB8AC3E}">
        <p14:creationId xmlns:p14="http://schemas.microsoft.com/office/powerpoint/2010/main" val="937396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8E404D5-9678-4CE0-BA21-4A0C5B269775}"/>
              </a:ext>
            </a:extLst>
          </p:cNvPr>
          <p:cNvSpPr>
            <a:spLocks noGrp="1"/>
          </p:cNvSpPr>
          <p:nvPr>
            <p:ph type="title"/>
          </p:nvPr>
        </p:nvSpPr>
        <p:spPr/>
        <p:txBody>
          <a:bodyPr>
            <a:normAutofit/>
          </a:bodyPr>
          <a:lstStyle/>
          <a:p>
            <a:r>
              <a:rPr lang="en-US" sz="3200"/>
              <a:t>Prioritized Key Features based on Client Interviews</a:t>
            </a:r>
          </a:p>
        </p:txBody>
      </p:sp>
      <p:sp>
        <p:nvSpPr>
          <p:cNvPr id="3" name="Slide Number Placeholder 2">
            <a:extLst>
              <a:ext uri="{FF2B5EF4-FFF2-40B4-BE49-F238E27FC236}">
                <a16:creationId xmlns="" xmlns:a16="http://schemas.microsoft.com/office/drawing/2014/main" id="{090DBB8C-3FF8-4F4B-A623-9E61FC6175E4}"/>
              </a:ext>
            </a:extLst>
          </p:cNvPr>
          <p:cNvSpPr>
            <a:spLocks noGrp="1"/>
          </p:cNvSpPr>
          <p:nvPr>
            <p:ph type="sldNum" sz="quarter" idx="12"/>
          </p:nvPr>
        </p:nvSpPr>
        <p:spPr/>
        <p:txBody>
          <a:bodyPr/>
          <a:lstStyle/>
          <a:p>
            <a:fld id="{DA1D69D8-8465-5648-841B-78FF84D4E948}" type="slidenum">
              <a:rPr lang="en-US" smtClean="0"/>
              <a:t>12</a:t>
            </a:fld>
            <a:endParaRPr lang="en-US"/>
          </a:p>
        </p:txBody>
      </p:sp>
      <p:sp>
        <p:nvSpPr>
          <p:cNvPr id="23" name="Rectangle 22">
            <a:extLst>
              <a:ext uri="{FF2B5EF4-FFF2-40B4-BE49-F238E27FC236}">
                <a16:creationId xmlns="" xmlns:a16="http://schemas.microsoft.com/office/drawing/2014/main" id="{EE5AC5E3-3756-4567-94B5-2B529E014288}"/>
              </a:ext>
            </a:extLst>
          </p:cNvPr>
          <p:cNvSpPr/>
          <p:nvPr/>
        </p:nvSpPr>
        <p:spPr>
          <a:xfrm>
            <a:off x="459577" y="2380360"/>
            <a:ext cx="4818066" cy="3883655"/>
          </a:xfrm>
          <a:prstGeom prst="rect">
            <a:avLst/>
          </a:prstGeom>
          <a:solidFill>
            <a:srgbClr val="FFFFFF">
              <a:alpha val="50196"/>
            </a:srgbClr>
          </a:solidFill>
          <a:ln>
            <a:solidFill>
              <a:srgbClr val="1836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 xmlns:a16="http://schemas.microsoft.com/office/drawing/2014/main" id="{4AF8DF5F-D0B9-4537-A07C-25215E95BFB8}"/>
              </a:ext>
            </a:extLst>
          </p:cNvPr>
          <p:cNvPicPr>
            <a:picLocks noGrp="1" noChangeAspect="1"/>
          </p:cNvPicPr>
          <p:nvPr>
            <p:ph sz="quarter" idx="13"/>
          </p:nvPr>
        </p:nvPicPr>
        <p:blipFill>
          <a:blip r:embed="rId3"/>
          <a:stretch>
            <a:fillRect/>
          </a:stretch>
        </p:blipFill>
        <p:spPr>
          <a:xfrm>
            <a:off x="829021" y="2902887"/>
            <a:ext cx="1697251" cy="458258"/>
          </a:xfrm>
        </p:spPr>
      </p:pic>
      <p:pic>
        <p:nvPicPr>
          <p:cNvPr id="11" name="Picture 10">
            <a:extLst>
              <a:ext uri="{FF2B5EF4-FFF2-40B4-BE49-F238E27FC236}">
                <a16:creationId xmlns="" xmlns:a16="http://schemas.microsoft.com/office/drawing/2014/main" id="{B0EFD803-5620-4AF6-BF6B-EA7B59F6DA52}"/>
              </a:ext>
            </a:extLst>
          </p:cNvPr>
          <p:cNvPicPr>
            <a:picLocks noChangeAspect="1"/>
          </p:cNvPicPr>
          <p:nvPr/>
        </p:nvPicPr>
        <p:blipFill>
          <a:blip r:embed="rId4"/>
          <a:stretch>
            <a:fillRect/>
          </a:stretch>
        </p:blipFill>
        <p:spPr>
          <a:xfrm>
            <a:off x="3269364" y="2576470"/>
            <a:ext cx="1702850" cy="878671"/>
          </a:xfrm>
          <a:prstGeom prst="rect">
            <a:avLst/>
          </a:prstGeom>
        </p:spPr>
      </p:pic>
      <p:pic>
        <p:nvPicPr>
          <p:cNvPr id="13" name="Picture 12">
            <a:extLst>
              <a:ext uri="{FF2B5EF4-FFF2-40B4-BE49-F238E27FC236}">
                <a16:creationId xmlns="" xmlns:a16="http://schemas.microsoft.com/office/drawing/2014/main" id="{EFD22774-5D05-45B7-B0C1-CC36E5A66932}"/>
              </a:ext>
            </a:extLst>
          </p:cNvPr>
          <p:cNvPicPr>
            <a:picLocks noChangeAspect="1"/>
          </p:cNvPicPr>
          <p:nvPr/>
        </p:nvPicPr>
        <p:blipFill>
          <a:blip r:embed="rId5"/>
          <a:stretch>
            <a:fillRect/>
          </a:stretch>
        </p:blipFill>
        <p:spPr>
          <a:xfrm>
            <a:off x="789871" y="3903532"/>
            <a:ext cx="1736401" cy="591214"/>
          </a:xfrm>
          <a:prstGeom prst="rect">
            <a:avLst/>
          </a:prstGeom>
        </p:spPr>
      </p:pic>
      <p:pic>
        <p:nvPicPr>
          <p:cNvPr id="15" name="Picture 14">
            <a:extLst>
              <a:ext uri="{FF2B5EF4-FFF2-40B4-BE49-F238E27FC236}">
                <a16:creationId xmlns="" xmlns:a16="http://schemas.microsoft.com/office/drawing/2014/main" id="{E23429DA-77E0-49A0-A562-8D50FE94DBAF}"/>
              </a:ext>
            </a:extLst>
          </p:cNvPr>
          <p:cNvPicPr>
            <a:picLocks noChangeAspect="1"/>
          </p:cNvPicPr>
          <p:nvPr/>
        </p:nvPicPr>
        <p:blipFill rotWithShape="1">
          <a:blip r:embed="rId6"/>
          <a:srcRect l="21829" t="28439" r="25762" b="28720"/>
          <a:stretch/>
        </p:blipFill>
        <p:spPr>
          <a:xfrm>
            <a:off x="1108495" y="4866749"/>
            <a:ext cx="1294858" cy="1116667"/>
          </a:xfrm>
          <a:prstGeom prst="rect">
            <a:avLst/>
          </a:prstGeom>
        </p:spPr>
      </p:pic>
      <p:pic>
        <p:nvPicPr>
          <p:cNvPr id="17" name="Picture 16">
            <a:extLst>
              <a:ext uri="{FF2B5EF4-FFF2-40B4-BE49-F238E27FC236}">
                <a16:creationId xmlns="" xmlns:a16="http://schemas.microsoft.com/office/drawing/2014/main" id="{B0951AAE-EABE-4057-9748-A5EEF6614C75}"/>
              </a:ext>
            </a:extLst>
          </p:cNvPr>
          <p:cNvPicPr>
            <a:picLocks noChangeAspect="1"/>
          </p:cNvPicPr>
          <p:nvPr/>
        </p:nvPicPr>
        <p:blipFill>
          <a:blip r:embed="rId7"/>
          <a:stretch>
            <a:fillRect/>
          </a:stretch>
        </p:blipFill>
        <p:spPr>
          <a:xfrm>
            <a:off x="3029672" y="3291013"/>
            <a:ext cx="2134070" cy="2134070"/>
          </a:xfrm>
          <a:prstGeom prst="rect">
            <a:avLst/>
          </a:prstGeom>
        </p:spPr>
      </p:pic>
      <p:pic>
        <p:nvPicPr>
          <p:cNvPr id="19" name="Picture 18">
            <a:extLst>
              <a:ext uri="{FF2B5EF4-FFF2-40B4-BE49-F238E27FC236}">
                <a16:creationId xmlns="" xmlns:a16="http://schemas.microsoft.com/office/drawing/2014/main" id="{152A34DA-F2F0-4F27-A991-80FFFA071E8F}"/>
              </a:ext>
            </a:extLst>
          </p:cNvPr>
          <p:cNvPicPr>
            <a:picLocks noChangeAspect="1"/>
          </p:cNvPicPr>
          <p:nvPr/>
        </p:nvPicPr>
        <p:blipFill rotWithShape="1">
          <a:blip r:embed="rId8"/>
          <a:srcRect l="4578" t="9334" r="3378" b="8567"/>
          <a:stretch/>
        </p:blipFill>
        <p:spPr>
          <a:xfrm>
            <a:off x="3194469" y="5134078"/>
            <a:ext cx="1751942" cy="843826"/>
          </a:xfrm>
          <a:prstGeom prst="rect">
            <a:avLst/>
          </a:prstGeom>
        </p:spPr>
      </p:pic>
      <p:sp>
        <p:nvSpPr>
          <p:cNvPr id="21" name="Rectangle 1">
            <a:extLst>
              <a:ext uri="{FF2B5EF4-FFF2-40B4-BE49-F238E27FC236}">
                <a16:creationId xmlns="" xmlns:a16="http://schemas.microsoft.com/office/drawing/2014/main" id="{8ED97C28-17D3-4CE8-B181-2D29F216A4C2}"/>
              </a:ext>
            </a:extLst>
          </p:cNvPr>
          <p:cNvSpPr>
            <a:spLocks noChangeArrowheads="1"/>
          </p:cNvSpPr>
          <p:nvPr/>
        </p:nvSpPr>
        <p:spPr bwMode="auto">
          <a:xfrm>
            <a:off x="4284663" y="268350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22" name="Table 21">
            <a:extLst>
              <a:ext uri="{FF2B5EF4-FFF2-40B4-BE49-F238E27FC236}">
                <a16:creationId xmlns="" xmlns:a16="http://schemas.microsoft.com/office/drawing/2014/main" id="{607C556B-1F7B-4815-9143-E74757C63774}"/>
              </a:ext>
            </a:extLst>
          </p:cNvPr>
          <p:cNvGraphicFramePr>
            <a:graphicFrameLocks noGrp="1"/>
          </p:cNvGraphicFramePr>
          <p:nvPr>
            <p:extLst>
              <p:ext uri="{D42A27DB-BD31-4B8C-83A1-F6EECF244321}">
                <p14:modId xmlns:p14="http://schemas.microsoft.com/office/powerpoint/2010/main" val="1340835166"/>
              </p:ext>
            </p:extLst>
          </p:nvPr>
        </p:nvGraphicFramePr>
        <p:xfrm>
          <a:off x="6937630" y="1844697"/>
          <a:ext cx="4967499" cy="4409272"/>
        </p:xfrm>
        <a:graphic>
          <a:graphicData uri="http://schemas.openxmlformats.org/drawingml/2006/table">
            <a:tbl>
              <a:tblPr firstRow="1" bandRow="1">
                <a:tableStyleId>{7E9639D4-E3E2-4D34-9284-5A2195B3D0D7}</a:tableStyleId>
              </a:tblPr>
              <a:tblGrid>
                <a:gridCol w="4096131">
                  <a:extLst>
                    <a:ext uri="{9D8B030D-6E8A-4147-A177-3AD203B41FA5}">
                      <a16:colId xmlns="" xmlns:a16="http://schemas.microsoft.com/office/drawing/2014/main" val="481764833"/>
                    </a:ext>
                  </a:extLst>
                </a:gridCol>
                <a:gridCol w="871368">
                  <a:extLst>
                    <a:ext uri="{9D8B030D-6E8A-4147-A177-3AD203B41FA5}">
                      <a16:colId xmlns="" xmlns:a16="http://schemas.microsoft.com/office/drawing/2014/main" val="3044346732"/>
                    </a:ext>
                  </a:extLst>
                </a:gridCol>
              </a:tblGrid>
              <a:tr h="400229">
                <a:tc gridSpan="2">
                  <a:txBody>
                    <a:bodyPr/>
                    <a:lstStyle/>
                    <a:p>
                      <a:pPr algn="ctr"/>
                      <a:r>
                        <a:rPr lang="en-US"/>
                        <a:t>Determined most popular service desk requests</a:t>
                      </a:r>
                    </a:p>
                  </a:txBody>
                  <a:tcPr>
                    <a:solidFill>
                      <a:srgbClr val="183650"/>
                    </a:solidFill>
                  </a:tcPr>
                </a:tc>
                <a:tc hMerge="1">
                  <a:txBody>
                    <a:bodyPr/>
                    <a:lstStyle/>
                    <a:p>
                      <a:endParaRPr lang="en-US"/>
                    </a:p>
                  </a:txBody>
                  <a:tcPr>
                    <a:solidFill>
                      <a:srgbClr val="183650"/>
                    </a:solidFill>
                  </a:tcPr>
                </a:tc>
                <a:extLst>
                  <a:ext uri="{0D108BD9-81ED-4DB2-BD59-A6C34878D82A}">
                    <a16:rowId xmlns="" xmlns:a16="http://schemas.microsoft.com/office/drawing/2014/main" val="3156103997"/>
                  </a:ext>
                </a:extLst>
              </a:tr>
              <a:tr h="440222">
                <a:tc>
                  <a:txBody>
                    <a:bodyPr/>
                    <a:lstStyle/>
                    <a:p>
                      <a:pPr algn="l" fontAlgn="base"/>
                      <a:r>
                        <a:rPr lang="en-US" sz="1400" b="1" u="none" strike="noStrike">
                          <a:effectLst/>
                        </a:rPr>
                        <a:t>Restaurant Recommendations &amp; Hours</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b="1" u="none" strike="noStrike">
                          <a:effectLst/>
                        </a:rPr>
                        <a:t>6</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1302956966"/>
                  </a:ext>
                </a:extLst>
              </a:tr>
              <a:tr h="332897">
                <a:tc>
                  <a:txBody>
                    <a:bodyPr/>
                    <a:lstStyle/>
                    <a:p>
                      <a:pPr algn="l" fontAlgn="base"/>
                      <a:r>
                        <a:rPr lang="en-US" sz="1400" b="1" u="none" strike="noStrike">
                          <a:effectLst/>
                        </a:rPr>
                        <a:t>Toiletries</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b="1" u="none" strike="noStrike">
                          <a:effectLst/>
                        </a:rPr>
                        <a:t>5</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1754093186"/>
                  </a:ext>
                </a:extLst>
              </a:tr>
              <a:tr h="332897">
                <a:tc>
                  <a:txBody>
                    <a:bodyPr/>
                    <a:lstStyle/>
                    <a:p>
                      <a:pPr algn="l" fontAlgn="base"/>
                      <a:r>
                        <a:rPr lang="en-US" sz="1400" b="1" u="none" strike="noStrike">
                          <a:effectLst/>
                        </a:rPr>
                        <a:t>Towels/Sheets</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b="1" u="none" strike="noStrike">
                          <a:effectLst/>
                        </a:rPr>
                        <a:t>4</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1515139683"/>
                  </a:ext>
                </a:extLst>
              </a:tr>
              <a:tr h="332897">
                <a:tc>
                  <a:txBody>
                    <a:bodyPr/>
                    <a:lstStyle/>
                    <a:p>
                      <a:pPr algn="l" fontAlgn="base"/>
                      <a:r>
                        <a:rPr lang="en-US" sz="1400" b="1" u="none" strike="noStrike">
                          <a:effectLst/>
                        </a:rPr>
                        <a:t>Facility Information</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b="1" u="none" strike="noStrike">
                          <a:effectLst/>
                        </a:rPr>
                        <a:t>4</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1315485583"/>
                  </a:ext>
                </a:extLst>
              </a:tr>
              <a:tr h="332897">
                <a:tc>
                  <a:txBody>
                    <a:bodyPr/>
                    <a:lstStyle/>
                    <a:p>
                      <a:pPr algn="l" fontAlgn="base"/>
                      <a:r>
                        <a:rPr lang="en-US" sz="1400" u="none" strike="noStrike">
                          <a:effectLst/>
                        </a:rPr>
                        <a:t>Wake-up Call</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u="none" strike="noStrike">
                          <a:effectLst/>
                        </a:rPr>
                        <a:t>4</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3249936102"/>
                  </a:ext>
                </a:extLst>
              </a:tr>
              <a:tr h="332897">
                <a:tc>
                  <a:txBody>
                    <a:bodyPr/>
                    <a:lstStyle/>
                    <a:p>
                      <a:pPr algn="l" fontAlgn="base"/>
                      <a:r>
                        <a:rPr lang="en-US" sz="1400" u="none" strike="noStrike" err="1">
                          <a:effectLst/>
                        </a:rPr>
                        <a:t>Wifi</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u="none" strike="noStrike">
                          <a:effectLst/>
                        </a:rPr>
                        <a:t>3</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1977921772"/>
                  </a:ext>
                </a:extLst>
              </a:tr>
              <a:tr h="332897">
                <a:tc>
                  <a:txBody>
                    <a:bodyPr/>
                    <a:lstStyle/>
                    <a:p>
                      <a:pPr algn="l" fontAlgn="base"/>
                      <a:r>
                        <a:rPr lang="en-US" sz="1400" u="none" strike="noStrike">
                          <a:effectLst/>
                        </a:rPr>
                        <a:t>Things to do</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is-IS" sz="1400" u="none" strike="noStrike">
                          <a:effectLst/>
                        </a:rPr>
                        <a:t>2</a:t>
                      </a:r>
                      <a:r>
                        <a:rPr lang="is-IS" sz="1400">
                          <a:effectLst/>
                        </a:rPr>
                        <a:t>​</a:t>
                      </a:r>
                      <a:endParaRPr lang="is-I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815807612"/>
                  </a:ext>
                </a:extLst>
              </a:tr>
              <a:tr h="332897">
                <a:tc>
                  <a:txBody>
                    <a:bodyPr/>
                    <a:lstStyle/>
                    <a:p>
                      <a:pPr algn="l" fontAlgn="base"/>
                      <a:r>
                        <a:rPr lang="en-US" sz="1400" u="none" strike="noStrike">
                          <a:effectLst/>
                        </a:rPr>
                        <a:t>Shuttle Info</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is-IS" sz="1400" u="none" strike="noStrike">
                          <a:effectLst/>
                        </a:rPr>
                        <a:t>2</a:t>
                      </a:r>
                      <a:r>
                        <a:rPr lang="is-IS" sz="1400">
                          <a:effectLst/>
                        </a:rPr>
                        <a:t>​</a:t>
                      </a:r>
                      <a:endParaRPr lang="is-I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964166122"/>
                  </a:ext>
                </a:extLst>
              </a:tr>
              <a:tr h="332897">
                <a:tc>
                  <a:txBody>
                    <a:bodyPr/>
                    <a:lstStyle/>
                    <a:p>
                      <a:pPr algn="l" fontAlgn="base"/>
                      <a:r>
                        <a:rPr lang="en-US" sz="1400" u="none" strike="noStrike">
                          <a:effectLst/>
                        </a:rPr>
                        <a:t>Extra Bed/rollaway/crib</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u="none" strike="noStrike">
                          <a:effectLst/>
                        </a:rPr>
                        <a:t>1</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4010453438"/>
                  </a:ext>
                </a:extLst>
              </a:tr>
              <a:tr h="332897">
                <a:tc>
                  <a:txBody>
                    <a:bodyPr/>
                    <a:lstStyle/>
                    <a:p>
                      <a:pPr algn="l" fontAlgn="base"/>
                      <a:r>
                        <a:rPr lang="en-US" sz="1400" u="none" strike="noStrike">
                          <a:effectLst/>
                        </a:rPr>
                        <a:t>Room Upgrade/Change</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u="none" strike="noStrike">
                          <a:effectLst/>
                        </a:rPr>
                        <a:t>1</a:t>
                      </a:r>
                      <a:r>
                        <a:rPr lang="en-US" sz="1400">
                          <a:effectLst/>
                        </a:rPr>
                        <a:t>​</a:t>
                      </a:r>
                      <a:endParaRPr lang="en-US" sz="1400" b="0"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2678555275"/>
                  </a:ext>
                </a:extLst>
              </a:tr>
              <a:tr h="332897">
                <a:tc>
                  <a:txBody>
                    <a:bodyPr/>
                    <a:lstStyle/>
                    <a:p>
                      <a:pPr algn="l" fontAlgn="base"/>
                      <a:r>
                        <a:rPr lang="en-US" sz="1400" b="1" u="none" strike="noStrike">
                          <a:effectLst/>
                        </a:rPr>
                        <a:t>Room Service</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tc>
                  <a:txBody>
                    <a:bodyPr/>
                    <a:lstStyle/>
                    <a:p>
                      <a:pPr algn="ctr" fontAlgn="base"/>
                      <a:r>
                        <a:rPr lang="en-US" sz="1400" b="1" u="none" strike="noStrike">
                          <a:effectLst/>
                        </a:rPr>
                        <a:t>1</a:t>
                      </a:r>
                      <a:r>
                        <a:rPr lang="en-US" sz="1400" b="1">
                          <a:effectLst/>
                        </a:rPr>
                        <a:t>​</a:t>
                      </a:r>
                      <a:endParaRPr lang="en-US" sz="1400" b="1" i="0">
                        <a:solidFill>
                          <a:schemeClr val="tx1"/>
                        </a:solidFill>
                        <a:effectLst/>
                        <a:latin typeface="+mn-lt"/>
                      </a:endParaRPr>
                    </a:p>
                  </a:txBody>
                  <a:tcPr marL="63678" marR="63678" marT="31839" marB="31839" anchor="b">
                    <a:solidFill>
                      <a:srgbClr val="FFFFFF">
                        <a:alpha val="45882"/>
                      </a:srgbClr>
                    </a:solidFill>
                  </a:tcPr>
                </a:tc>
                <a:extLst>
                  <a:ext uri="{0D108BD9-81ED-4DB2-BD59-A6C34878D82A}">
                    <a16:rowId xmlns="" xmlns:a16="http://schemas.microsoft.com/office/drawing/2014/main" val="4196548587"/>
                  </a:ext>
                </a:extLst>
              </a:tr>
            </a:tbl>
          </a:graphicData>
        </a:graphic>
      </p:graphicFrame>
      <p:sp>
        <p:nvSpPr>
          <p:cNvPr id="28" name="Arrow: Right 27">
            <a:extLst>
              <a:ext uri="{FF2B5EF4-FFF2-40B4-BE49-F238E27FC236}">
                <a16:creationId xmlns="" xmlns:a16="http://schemas.microsoft.com/office/drawing/2014/main" id="{527B0924-1F70-4A4B-A705-DE1FF38F94B4}"/>
              </a:ext>
            </a:extLst>
          </p:cNvPr>
          <p:cNvSpPr/>
          <p:nvPr/>
        </p:nvSpPr>
        <p:spPr>
          <a:xfrm>
            <a:off x="5553075" y="3903533"/>
            <a:ext cx="1203960" cy="426616"/>
          </a:xfrm>
          <a:prstGeom prst="rightArrow">
            <a:avLst/>
          </a:prstGeom>
          <a:solidFill>
            <a:srgbClr val="183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 xmlns:a16="http://schemas.microsoft.com/office/drawing/2014/main" id="{3C771FCB-95E8-411D-864B-44D5C0881265}"/>
              </a:ext>
            </a:extLst>
          </p:cNvPr>
          <p:cNvSpPr/>
          <p:nvPr/>
        </p:nvSpPr>
        <p:spPr>
          <a:xfrm>
            <a:off x="459577" y="1829778"/>
            <a:ext cx="4818066" cy="607384"/>
          </a:xfrm>
          <a:prstGeom prst="rect">
            <a:avLst/>
          </a:prstGeom>
          <a:solidFill>
            <a:srgbClr val="1836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Interviewed prevalent Richmond hotels </a:t>
            </a:r>
          </a:p>
        </p:txBody>
      </p:sp>
    </p:spTree>
    <p:extLst>
      <p:ext uri="{BB962C8B-B14F-4D97-AF65-F5344CB8AC3E}">
        <p14:creationId xmlns:p14="http://schemas.microsoft.com/office/powerpoint/2010/main" val="1774327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38212B-68AE-4417-A9D2-658485255BC4}"/>
              </a:ext>
            </a:extLst>
          </p:cNvPr>
          <p:cNvSpPr>
            <a:spLocks noGrp="1"/>
          </p:cNvSpPr>
          <p:nvPr>
            <p:ph type="title"/>
          </p:nvPr>
        </p:nvSpPr>
        <p:spPr/>
        <p:txBody>
          <a:bodyPr>
            <a:normAutofit/>
          </a:bodyPr>
          <a:lstStyle/>
          <a:p>
            <a:r>
              <a:rPr lang="en-US" sz="3200"/>
              <a:t>Design Process </a:t>
            </a:r>
          </a:p>
        </p:txBody>
      </p:sp>
      <p:sp>
        <p:nvSpPr>
          <p:cNvPr id="3" name="Slide Number Placeholder 2">
            <a:extLst>
              <a:ext uri="{FF2B5EF4-FFF2-40B4-BE49-F238E27FC236}">
                <a16:creationId xmlns="" xmlns:a16="http://schemas.microsoft.com/office/drawing/2014/main" id="{7C00F038-B612-444C-8E0C-1C77910EE9E2}"/>
              </a:ext>
            </a:extLst>
          </p:cNvPr>
          <p:cNvSpPr>
            <a:spLocks noGrp="1"/>
          </p:cNvSpPr>
          <p:nvPr>
            <p:ph type="sldNum" sz="quarter" idx="12"/>
          </p:nvPr>
        </p:nvSpPr>
        <p:spPr/>
        <p:txBody>
          <a:bodyPr/>
          <a:lstStyle/>
          <a:p>
            <a:fld id="{DA1D69D8-8465-5648-841B-78FF84D4E948}" type="slidenum">
              <a:rPr lang="en-US" smtClean="0"/>
              <a:t>13</a:t>
            </a:fld>
            <a:endParaRPr lang="en-US"/>
          </a:p>
        </p:txBody>
      </p:sp>
      <p:sp>
        <p:nvSpPr>
          <p:cNvPr id="24" name="Rectangle 23"/>
          <p:cNvSpPr/>
          <p:nvPr/>
        </p:nvSpPr>
        <p:spPr>
          <a:xfrm>
            <a:off x="368986" y="2133083"/>
            <a:ext cx="2791149" cy="523220"/>
          </a:xfrm>
          <a:prstGeom prst="rect">
            <a:avLst/>
          </a:prstGeom>
        </p:spPr>
        <p:txBody>
          <a:bodyPr wrap="none">
            <a:spAutoFit/>
          </a:bodyPr>
          <a:lstStyle/>
          <a:p>
            <a:r>
              <a:rPr lang="en-US" sz="2800" dirty="0" smtClean="0">
                <a:solidFill>
                  <a:schemeClr val="bg2"/>
                </a:solidFill>
              </a:rPr>
              <a:t>Iterative Process</a:t>
            </a:r>
            <a:endParaRPr lang="en-US" sz="2800" dirty="0">
              <a:solidFill>
                <a:schemeClr val="bg2"/>
              </a:solidFill>
            </a:endParaRPr>
          </a:p>
        </p:txBody>
      </p:sp>
      <p:pic>
        <p:nvPicPr>
          <p:cNvPr id="25" name="Picture 24"/>
          <p:cNvPicPr>
            <a:picLocks noChangeAspect="1"/>
          </p:cNvPicPr>
          <p:nvPr/>
        </p:nvPicPr>
        <p:blipFill>
          <a:blip r:embed="rId3">
            <a:duotone>
              <a:schemeClr val="bg2">
                <a:shade val="45000"/>
                <a:satMod val="135000"/>
              </a:schemeClr>
              <a:prstClr val="white"/>
            </a:duotone>
          </a:blip>
          <a:stretch>
            <a:fillRect/>
          </a:stretch>
        </p:blipFill>
        <p:spPr>
          <a:xfrm flipH="1">
            <a:off x="2706694" y="3913853"/>
            <a:ext cx="906884" cy="1340428"/>
          </a:xfrm>
          <a:prstGeom prst="rect">
            <a:avLst/>
          </a:prstGeom>
        </p:spPr>
      </p:pic>
      <p:pic>
        <p:nvPicPr>
          <p:cNvPr id="26" name="Picture 25"/>
          <p:cNvPicPr>
            <a:picLocks noChangeAspect="1"/>
          </p:cNvPicPr>
          <p:nvPr/>
        </p:nvPicPr>
        <p:blipFill>
          <a:blip r:embed="rId4">
            <a:duotone>
              <a:schemeClr val="bg2">
                <a:shade val="45000"/>
                <a:satMod val="135000"/>
              </a:schemeClr>
              <a:prstClr val="white"/>
            </a:duotone>
          </a:blip>
          <a:stretch>
            <a:fillRect/>
          </a:stretch>
        </p:blipFill>
        <p:spPr>
          <a:xfrm flipH="1">
            <a:off x="8342748" y="3850208"/>
            <a:ext cx="1541493" cy="1340429"/>
          </a:xfrm>
          <a:prstGeom prst="rect">
            <a:avLst/>
          </a:prstGeom>
        </p:spPr>
      </p:pic>
      <p:pic>
        <p:nvPicPr>
          <p:cNvPr id="27" name="Picture 26"/>
          <p:cNvPicPr>
            <a:picLocks noChangeAspect="1"/>
          </p:cNvPicPr>
          <p:nvPr/>
        </p:nvPicPr>
        <p:blipFill>
          <a:blip r:embed="rId5">
            <a:clrChange>
              <a:clrFrom>
                <a:srgbClr val="FFFFFF"/>
              </a:clrFrom>
              <a:clrTo>
                <a:srgbClr val="FFFFFF">
                  <a:alpha val="0"/>
                </a:srgbClr>
              </a:clrTo>
            </a:clrChange>
            <a:duotone>
              <a:schemeClr val="bg2">
                <a:shade val="45000"/>
                <a:satMod val="135000"/>
              </a:schemeClr>
              <a:prstClr val="white"/>
            </a:duotone>
          </a:blip>
          <a:stretch>
            <a:fillRect/>
          </a:stretch>
        </p:blipFill>
        <p:spPr>
          <a:xfrm>
            <a:off x="5378574" y="3850208"/>
            <a:ext cx="1446601" cy="1446601"/>
          </a:xfrm>
          <a:prstGeom prst="rect">
            <a:avLst/>
          </a:prstGeom>
        </p:spPr>
      </p:pic>
      <p:sp>
        <p:nvSpPr>
          <p:cNvPr id="30" name="Rectangle 29"/>
          <p:cNvSpPr/>
          <p:nvPr/>
        </p:nvSpPr>
        <p:spPr>
          <a:xfrm>
            <a:off x="2648617" y="5362125"/>
            <a:ext cx="1023037" cy="369332"/>
          </a:xfrm>
          <a:prstGeom prst="rect">
            <a:avLst/>
          </a:prstGeom>
        </p:spPr>
        <p:txBody>
          <a:bodyPr wrap="none">
            <a:spAutoFit/>
          </a:bodyPr>
          <a:lstStyle/>
          <a:p>
            <a:pPr>
              <a:spcBef>
                <a:spcPts val="1800"/>
              </a:spcBef>
              <a:spcAft>
                <a:spcPts val="600"/>
              </a:spcAft>
            </a:pPr>
            <a:r>
              <a:rPr lang="en-US" b="1" smtClean="0"/>
              <a:t>Imagine</a:t>
            </a:r>
            <a:endParaRPr lang="en-US" dirty="0"/>
          </a:p>
        </p:txBody>
      </p:sp>
      <p:sp>
        <p:nvSpPr>
          <p:cNvPr id="31" name="Rectangle 30"/>
          <p:cNvSpPr/>
          <p:nvPr/>
        </p:nvSpPr>
        <p:spPr>
          <a:xfrm>
            <a:off x="8753461" y="5362125"/>
            <a:ext cx="720069" cy="369332"/>
          </a:xfrm>
          <a:prstGeom prst="rect">
            <a:avLst/>
          </a:prstGeom>
        </p:spPr>
        <p:txBody>
          <a:bodyPr wrap="none">
            <a:spAutoFit/>
          </a:bodyPr>
          <a:lstStyle/>
          <a:p>
            <a:pPr>
              <a:spcBef>
                <a:spcPts val="1800"/>
              </a:spcBef>
              <a:spcAft>
                <a:spcPts val="600"/>
              </a:spcAft>
            </a:pPr>
            <a:r>
              <a:rPr lang="en-US" b="1" dirty="0" smtClean="0"/>
              <a:t>Build</a:t>
            </a:r>
            <a:endParaRPr lang="en-US" dirty="0"/>
          </a:p>
        </p:txBody>
      </p:sp>
      <p:sp>
        <p:nvSpPr>
          <p:cNvPr id="32" name="Rectangle 31"/>
          <p:cNvSpPr/>
          <p:nvPr/>
        </p:nvSpPr>
        <p:spPr>
          <a:xfrm>
            <a:off x="5599940" y="5362125"/>
            <a:ext cx="1032655" cy="369332"/>
          </a:xfrm>
          <a:prstGeom prst="rect">
            <a:avLst/>
          </a:prstGeom>
        </p:spPr>
        <p:txBody>
          <a:bodyPr wrap="none">
            <a:spAutoFit/>
          </a:bodyPr>
          <a:lstStyle/>
          <a:p>
            <a:pPr>
              <a:spcBef>
                <a:spcPts val="1800"/>
              </a:spcBef>
              <a:spcAft>
                <a:spcPts val="600"/>
              </a:spcAft>
            </a:pPr>
            <a:r>
              <a:rPr lang="en-US" b="1" smtClean="0"/>
              <a:t>Practice</a:t>
            </a:r>
            <a:endParaRPr lang="en-US" dirty="0"/>
          </a:p>
        </p:txBody>
      </p:sp>
      <p:sp>
        <p:nvSpPr>
          <p:cNvPr id="33" name="Rectangle 32"/>
          <p:cNvSpPr/>
          <p:nvPr/>
        </p:nvSpPr>
        <p:spPr>
          <a:xfrm>
            <a:off x="368985" y="2642685"/>
            <a:ext cx="11536143" cy="646331"/>
          </a:xfrm>
          <a:prstGeom prst="rect">
            <a:avLst/>
          </a:prstGeom>
        </p:spPr>
        <p:txBody>
          <a:bodyPr wrap="square">
            <a:spAutoFit/>
          </a:bodyPr>
          <a:lstStyle/>
          <a:p>
            <a:r>
              <a:rPr lang="en-US" dirty="0"/>
              <a:t>Allowed the team to become familiar with designing for voice vs </a:t>
            </a:r>
            <a:r>
              <a:rPr lang="en-US" dirty="0" smtClean="0"/>
              <a:t>UI and for </a:t>
            </a:r>
            <a:r>
              <a:rPr lang="en-US" dirty="0"/>
              <a:t>adding complexity and surprises as we went</a:t>
            </a:r>
          </a:p>
        </p:txBody>
      </p:sp>
      <p:sp>
        <p:nvSpPr>
          <p:cNvPr id="35" name="U-Turn Arrow 34"/>
          <p:cNvSpPr/>
          <p:nvPr/>
        </p:nvSpPr>
        <p:spPr>
          <a:xfrm>
            <a:off x="2502235" y="3036930"/>
            <a:ext cx="7187530" cy="860410"/>
          </a:xfrm>
          <a:prstGeom prst="utur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 name="U-Turn Arrow 35"/>
          <p:cNvSpPr/>
          <p:nvPr/>
        </p:nvSpPr>
        <p:spPr>
          <a:xfrm rot="10800000">
            <a:off x="2416631" y="5795012"/>
            <a:ext cx="7187530" cy="860410"/>
          </a:xfrm>
          <a:prstGeom prst="uturn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281171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25000"/>
              </a:lnSpc>
              <a:spcAft>
                <a:spcPts val="300"/>
              </a:spcAft>
            </a:pPr>
            <a:r>
              <a:rPr lang="en-US"/>
              <a:t>Architecture </a:t>
            </a:r>
          </a:p>
        </p:txBody>
      </p:sp>
      <p:sp>
        <p:nvSpPr>
          <p:cNvPr id="2" name="Slide Number Placeholder 1">
            <a:extLst>
              <a:ext uri="{FF2B5EF4-FFF2-40B4-BE49-F238E27FC236}">
                <a16:creationId xmlns="" xmlns:a16="http://schemas.microsoft.com/office/drawing/2014/main" id="{BE232366-161A-4923-B7C8-447DFB958859}"/>
              </a:ext>
            </a:extLst>
          </p:cNvPr>
          <p:cNvSpPr>
            <a:spLocks noGrp="1"/>
          </p:cNvSpPr>
          <p:nvPr>
            <p:ph type="sldNum" sz="quarter" idx="12"/>
          </p:nvPr>
        </p:nvSpPr>
        <p:spPr/>
        <p:txBody>
          <a:bodyPr/>
          <a:lstStyle/>
          <a:p>
            <a:fld id="{DA1D69D8-8465-5648-841B-78FF84D4E948}" type="slidenum">
              <a:rPr lang="en-US" smtClean="0"/>
              <a:pPr/>
              <a:t>14</a:t>
            </a:fld>
            <a:endParaRPr lang="en-US"/>
          </a:p>
        </p:txBody>
      </p:sp>
    </p:spTree>
    <p:extLst>
      <p:ext uri="{BB962C8B-B14F-4D97-AF65-F5344CB8AC3E}">
        <p14:creationId xmlns:p14="http://schemas.microsoft.com/office/powerpoint/2010/main" val="5758626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44538" y="1819275"/>
            <a:ext cx="10733087" cy="44109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a:t>Tech Stack</a:t>
            </a:r>
          </a:p>
        </p:txBody>
      </p:sp>
      <p:sp>
        <p:nvSpPr>
          <p:cNvPr id="3" name="Slide Number Placeholder 2"/>
          <p:cNvSpPr>
            <a:spLocks noGrp="1"/>
          </p:cNvSpPr>
          <p:nvPr>
            <p:ph type="sldNum" sz="quarter" idx="12"/>
          </p:nvPr>
        </p:nvSpPr>
        <p:spPr/>
        <p:txBody>
          <a:bodyPr/>
          <a:lstStyle/>
          <a:p>
            <a:fld id="{DA1D69D8-8465-5648-841B-78FF84D4E948}" type="slidenum">
              <a:rPr lang="en-US" smtClean="0"/>
              <a:t>15</a:t>
            </a:fld>
            <a:endParaRPr lang="en-US"/>
          </a:p>
        </p:txBody>
      </p:sp>
      <p:pic>
        <p:nvPicPr>
          <p:cNvPr id="6" name="Picture 5">
            <a:extLst>
              <a:ext uri="{FF2B5EF4-FFF2-40B4-BE49-F238E27FC236}">
                <a16:creationId xmlns="" xmlns:a16="http://schemas.microsoft.com/office/drawing/2014/main" id="{9505D457-6DE4-494B-B348-5C667B60DBA3}"/>
              </a:ext>
            </a:extLst>
          </p:cNvPr>
          <p:cNvPicPr>
            <a:picLocks noChangeAspect="1"/>
          </p:cNvPicPr>
          <p:nvPr/>
        </p:nvPicPr>
        <p:blipFill>
          <a:blip r:embed="rId2"/>
          <a:stretch>
            <a:fillRect/>
          </a:stretch>
        </p:blipFill>
        <p:spPr>
          <a:xfrm>
            <a:off x="3149464" y="3825214"/>
            <a:ext cx="2105473" cy="2099733"/>
          </a:xfrm>
          <a:prstGeom prst="rect">
            <a:avLst/>
          </a:prstGeom>
        </p:spPr>
      </p:pic>
      <p:pic>
        <p:nvPicPr>
          <p:cNvPr id="7" name="Picture 7">
            <a:extLst>
              <a:ext uri="{FF2B5EF4-FFF2-40B4-BE49-F238E27FC236}">
                <a16:creationId xmlns="" xmlns:a16="http://schemas.microsoft.com/office/drawing/2014/main" id="{8BDC0E6A-D0EC-4FD7-93FF-25BF141B32F5}"/>
              </a:ext>
            </a:extLst>
          </p:cNvPr>
          <p:cNvPicPr>
            <a:picLocks noChangeAspect="1"/>
          </p:cNvPicPr>
          <p:nvPr/>
        </p:nvPicPr>
        <p:blipFill>
          <a:blip r:embed="rId3"/>
          <a:stretch>
            <a:fillRect/>
          </a:stretch>
        </p:blipFill>
        <p:spPr>
          <a:xfrm>
            <a:off x="7780422" y="2437043"/>
            <a:ext cx="3226287" cy="864870"/>
          </a:xfrm>
          <a:prstGeom prst="rect">
            <a:avLst/>
          </a:prstGeom>
        </p:spPr>
      </p:pic>
      <p:pic>
        <p:nvPicPr>
          <p:cNvPr id="8" name="Picture 10">
            <a:extLst>
              <a:ext uri="{FF2B5EF4-FFF2-40B4-BE49-F238E27FC236}">
                <a16:creationId xmlns="" xmlns:a16="http://schemas.microsoft.com/office/drawing/2014/main" id="{3FDAD13E-0D78-477C-9CC4-320BFDBF3462}"/>
              </a:ext>
            </a:extLst>
          </p:cNvPr>
          <p:cNvPicPr>
            <a:picLocks noChangeAspect="1"/>
          </p:cNvPicPr>
          <p:nvPr/>
        </p:nvPicPr>
        <p:blipFill rotWithShape="1">
          <a:blip r:embed="rId4"/>
          <a:srcRect l="14414" t="19031" r="15482" b="24391"/>
          <a:stretch/>
        </p:blipFill>
        <p:spPr>
          <a:xfrm>
            <a:off x="1424765" y="2386939"/>
            <a:ext cx="2537135" cy="1229138"/>
          </a:xfrm>
          <a:prstGeom prst="rect">
            <a:avLst/>
          </a:prstGeom>
        </p:spPr>
      </p:pic>
      <p:pic>
        <p:nvPicPr>
          <p:cNvPr id="9" name="Picture 13">
            <a:extLst>
              <a:ext uri="{FF2B5EF4-FFF2-40B4-BE49-F238E27FC236}">
                <a16:creationId xmlns="" xmlns:a16="http://schemas.microsoft.com/office/drawing/2014/main" id="{89C79BD8-2090-4F13-8965-1248B4037CF2}"/>
              </a:ext>
            </a:extLst>
          </p:cNvPr>
          <p:cNvPicPr>
            <a:picLocks noChangeAspect="1"/>
          </p:cNvPicPr>
          <p:nvPr/>
        </p:nvPicPr>
        <p:blipFill>
          <a:blip r:embed="rId5"/>
          <a:stretch>
            <a:fillRect/>
          </a:stretch>
        </p:blipFill>
        <p:spPr>
          <a:xfrm>
            <a:off x="4358341" y="2186914"/>
            <a:ext cx="3024914" cy="1371283"/>
          </a:xfrm>
          <a:prstGeom prst="rect">
            <a:avLst/>
          </a:prstGeom>
        </p:spPr>
      </p:pic>
      <p:pic>
        <p:nvPicPr>
          <p:cNvPr id="10" name="Picture 17">
            <a:extLst>
              <a:ext uri="{FF2B5EF4-FFF2-40B4-BE49-F238E27FC236}">
                <a16:creationId xmlns="" xmlns:a16="http://schemas.microsoft.com/office/drawing/2014/main" id="{9D77BCC7-65CB-4F8C-89FD-E55B0A827A37}"/>
              </a:ext>
            </a:extLst>
          </p:cNvPr>
          <p:cNvPicPr>
            <a:picLocks noChangeAspect="1"/>
          </p:cNvPicPr>
          <p:nvPr/>
        </p:nvPicPr>
        <p:blipFill rotWithShape="1">
          <a:blip r:embed="rId6"/>
          <a:srcRect r="49877"/>
          <a:stretch/>
        </p:blipFill>
        <p:spPr>
          <a:xfrm>
            <a:off x="6675091" y="4139539"/>
            <a:ext cx="2436295" cy="1536739"/>
          </a:xfrm>
          <a:prstGeom prst="rect">
            <a:avLst/>
          </a:prstGeom>
        </p:spPr>
      </p:pic>
    </p:spTree>
    <p:extLst>
      <p:ext uri="{BB962C8B-B14F-4D97-AF65-F5344CB8AC3E}">
        <p14:creationId xmlns:p14="http://schemas.microsoft.com/office/powerpoint/2010/main" val="37511714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728473022"/>
              </p:ext>
            </p:extLst>
          </p:nvPr>
        </p:nvSpPr>
        <p:spPr/>
        <p:txBody>
          <a:bodyPr>
            <a:normAutofit/>
          </a:bodyPr>
          <a:lstStyle/>
          <a:p>
            <a:r>
              <a:rPr lang="en-US" sz="3200"/>
              <a:t>Architecture</a:t>
            </a:r>
          </a:p>
        </p:txBody>
      </p:sp>
      <p:sp>
        <p:nvSpPr>
          <p:cNvPr id="3" name="Slide Number Placeholder 2"/>
          <p:cNvSpPr>
            <a:spLocks noGrp="1"/>
          </p:cNvSpPr>
          <p:nvPr>
            <p:ph type="sldNum" sz="quarter" idx="12"/>
          </p:nvPr>
        </p:nvSpPr>
        <p:spPr/>
        <p:txBody>
          <a:bodyPr/>
          <a:lstStyle/>
          <a:p>
            <a:fld id="{DA1D69D8-8465-5648-841B-78FF84D4E948}" type="slidenum">
              <a:rPr lang="en-US" smtClean="0"/>
              <a:t>16</a:t>
            </a:fld>
            <a:endParaRPr lang="en-US"/>
          </a:p>
        </p:txBody>
      </p:sp>
      <p:pic>
        <p:nvPicPr>
          <p:cNvPr id="7" name="Picture 7" descr="architecture.png"/>
          <p:cNvPicPr>
            <a:picLocks noGrp="1" noChangeAspect="1"/>
          </p:cNvPicPr>
          <p:nvPr>
            <p:ph idx="1"/>
          </p:nvPr>
        </p:nvPicPr>
        <p:blipFill>
          <a:blip r:embed="rId2"/>
          <a:stretch>
            <a:fillRect/>
          </a:stretch>
        </p:blipFill>
        <p:spPr>
          <a:xfrm>
            <a:off x="246348" y="1695450"/>
            <a:ext cx="11663683" cy="5043911"/>
          </a:xfrm>
          <a:prstGeom prst="rect">
            <a:avLst/>
          </a:prstGeom>
        </p:spPr>
      </p:pic>
    </p:spTree>
    <p:extLst>
      <p:ext uri="{BB962C8B-B14F-4D97-AF65-F5344CB8AC3E}">
        <p14:creationId xmlns:p14="http://schemas.microsoft.com/office/powerpoint/2010/main" val="322852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BBF8A41-3FC2-4275-8583-0C1E225FBA45}"/>
              </a:ext>
            </a:extLst>
          </p:cNvPr>
          <p:cNvSpPr>
            <a:spLocks noGrp="1"/>
          </p:cNvSpPr>
          <p:nvPr>
            <p:ph type="title"/>
          </p:nvPr>
        </p:nvSpPr>
        <p:spPr/>
        <p:txBody>
          <a:bodyPr/>
          <a:lstStyle/>
          <a:p>
            <a:r>
              <a:rPr lang="en-US"/>
              <a:t>Demo</a:t>
            </a:r>
          </a:p>
        </p:txBody>
      </p:sp>
      <p:sp>
        <p:nvSpPr>
          <p:cNvPr id="4" name="Slide Number Placeholder 3">
            <a:extLst>
              <a:ext uri="{FF2B5EF4-FFF2-40B4-BE49-F238E27FC236}">
                <a16:creationId xmlns="" xmlns:a16="http://schemas.microsoft.com/office/drawing/2014/main" id="{4F6C296D-83AF-43AE-9AB0-814E1FB89FFF}"/>
              </a:ext>
            </a:extLst>
          </p:cNvPr>
          <p:cNvSpPr>
            <a:spLocks noGrp="1"/>
          </p:cNvSpPr>
          <p:nvPr>
            <p:ph type="sldNum" sz="quarter" idx="12"/>
          </p:nvPr>
        </p:nvSpPr>
        <p:spPr/>
        <p:txBody>
          <a:bodyPr/>
          <a:lstStyle/>
          <a:p>
            <a:fld id="{DA1D69D8-8465-5648-841B-78FF84D4E948}" type="slidenum">
              <a:rPr lang="en-US" smtClean="0"/>
              <a:pPr/>
              <a:t>17</a:t>
            </a:fld>
            <a:endParaRPr lang="en-US"/>
          </a:p>
        </p:txBody>
      </p:sp>
    </p:spTree>
    <p:extLst>
      <p:ext uri="{BB962C8B-B14F-4D97-AF65-F5344CB8AC3E}">
        <p14:creationId xmlns:p14="http://schemas.microsoft.com/office/powerpoint/2010/main" val="3243173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amazon echo in a hotel">
            <a:extLst>
              <a:ext uri="{FF2B5EF4-FFF2-40B4-BE49-F238E27FC236}">
                <a16:creationId xmlns="" xmlns:a16="http://schemas.microsoft.com/office/drawing/2014/main" id="{E8DF1E09-65C6-4359-9975-179CA49BB0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26" t="908" r="-874" b="636"/>
          <a:stretch/>
        </p:blipFill>
        <p:spPr bwMode="auto">
          <a:xfrm>
            <a:off x="0" y="636104"/>
            <a:ext cx="12311270" cy="6467061"/>
          </a:xfrm>
          <a:prstGeom prst="rect">
            <a:avLst/>
          </a:prstGeom>
          <a:solidFill>
            <a:srgbClr val="FFFFFF">
              <a:alpha val="7843"/>
            </a:srgbClr>
          </a:solidFill>
          <a:extLst/>
        </p:spPr>
      </p:pic>
      <p:sp>
        <p:nvSpPr>
          <p:cNvPr id="3" name="TextBox 2">
            <a:extLst>
              <a:ext uri="{FF2B5EF4-FFF2-40B4-BE49-F238E27FC236}">
                <a16:creationId xmlns="" xmlns:a16="http://schemas.microsoft.com/office/drawing/2014/main" id="{EEE3ED53-F3D0-4CE4-BD74-E9EE526456FF}"/>
              </a:ext>
            </a:extLst>
          </p:cNvPr>
          <p:cNvSpPr txBox="1"/>
          <p:nvPr>
            <p:extLst/>
          </p:nvPr>
        </p:nvSpPr>
        <p:spPr>
          <a:xfrm>
            <a:off x="2917209" y="849031"/>
            <a:ext cx="6175276" cy="1323439"/>
          </a:xfrm>
          <a:prstGeom prst="rect">
            <a:avLst/>
          </a:prstGeom>
          <a:noFill/>
        </p:spPr>
        <p:txBody>
          <a:bodyPr wrap="square" rtlCol="0" anchor="t">
            <a:spAutoFit/>
          </a:bodyPr>
          <a:lstStyle/>
          <a:p>
            <a:r>
              <a:rPr lang="en-US" sz="4000">
                <a:solidFill>
                  <a:schemeClr val="bg1"/>
                </a:solidFill>
                <a:latin typeface="Adelle Rg" panose="02000503060000020004" pitchFamily="50" charset="0"/>
              </a:rPr>
              <a:t>S U I T E    S E R V I C E</a:t>
            </a:r>
            <a:endParaRPr lang="en-US"/>
          </a:p>
          <a:p>
            <a:endParaRPr lang="en-US" sz="4000" dirty="0">
              <a:solidFill>
                <a:schemeClr val="bg1"/>
              </a:solidFill>
              <a:latin typeface="Adelle Rg" panose="02000503060000020004" pitchFamily="50" charset="0"/>
            </a:endParaRPr>
          </a:p>
        </p:txBody>
      </p:sp>
      <p:sp>
        <p:nvSpPr>
          <p:cNvPr id="41" name="Rectangle: Rounded Corners 40">
            <a:extLst>
              <a:ext uri="{FF2B5EF4-FFF2-40B4-BE49-F238E27FC236}">
                <a16:creationId xmlns="" xmlns:a16="http://schemas.microsoft.com/office/drawing/2014/main" id="{1BA3BC32-F94B-4A2B-ABB1-BDB544D421B0}"/>
              </a:ext>
            </a:extLst>
          </p:cNvPr>
          <p:cNvSpPr/>
          <p:nvPr/>
        </p:nvSpPr>
        <p:spPr>
          <a:xfrm>
            <a:off x="3648075" y="3448050"/>
            <a:ext cx="4051262" cy="47625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Rounded Corners 33">
            <a:extLst>
              <a:ext uri="{FF2B5EF4-FFF2-40B4-BE49-F238E27FC236}">
                <a16:creationId xmlns="" xmlns:a16="http://schemas.microsoft.com/office/drawing/2014/main" id="{1084FDE7-8DE0-4107-8121-73BB0EEB149E}"/>
              </a:ext>
            </a:extLst>
          </p:cNvPr>
          <p:cNvSpPr/>
          <p:nvPr/>
        </p:nvSpPr>
        <p:spPr>
          <a:xfrm>
            <a:off x="3667125" y="3886200"/>
            <a:ext cx="4035955" cy="946150"/>
          </a:xfrm>
          <a:prstGeom prst="round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5" name="Rectangle: Rounded Corners 34">
            <a:extLst>
              <a:ext uri="{FF2B5EF4-FFF2-40B4-BE49-F238E27FC236}">
                <a16:creationId xmlns="" xmlns:a16="http://schemas.microsoft.com/office/drawing/2014/main" id="{FDDD7D5F-517C-4997-BBD6-1C1B88CD49B6}"/>
              </a:ext>
            </a:extLst>
          </p:cNvPr>
          <p:cNvSpPr/>
          <p:nvPr/>
        </p:nvSpPr>
        <p:spPr>
          <a:xfrm>
            <a:off x="3638550" y="5572125"/>
            <a:ext cx="4513439" cy="917575"/>
          </a:xfrm>
          <a:prstGeom prst="round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ectangle: Rounded Corners 41">
            <a:extLst>
              <a:ext uri="{FF2B5EF4-FFF2-40B4-BE49-F238E27FC236}">
                <a16:creationId xmlns="" xmlns:a16="http://schemas.microsoft.com/office/drawing/2014/main" id="{27188F31-67EF-4FD6-A22B-46FCABB153F8}"/>
              </a:ext>
            </a:extLst>
          </p:cNvPr>
          <p:cNvSpPr/>
          <p:nvPr/>
        </p:nvSpPr>
        <p:spPr>
          <a:xfrm>
            <a:off x="3638550" y="5114925"/>
            <a:ext cx="4496405" cy="47625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16" name="Group 15">
            <a:extLst>
              <a:ext uri="{FF2B5EF4-FFF2-40B4-BE49-F238E27FC236}">
                <a16:creationId xmlns="" xmlns:a16="http://schemas.microsoft.com/office/drawing/2014/main" id="{4B85528B-F0A3-47B4-8D06-A16C42A30684}"/>
              </a:ext>
            </a:extLst>
          </p:cNvPr>
          <p:cNvGrpSpPr/>
          <p:nvPr/>
        </p:nvGrpSpPr>
        <p:grpSpPr>
          <a:xfrm>
            <a:off x="2981325" y="3457575"/>
            <a:ext cx="1379768" cy="1379768"/>
            <a:chOff x="2936053" y="2631356"/>
            <a:chExt cx="1379768" cy="1379768"/>
          </a:xfrm>
        </p:grpSpPr>
        <p:sp>
          <p:nvSpPr>
            <p:cNvPr id="14" name="Oval 13">
              <a:extLst>
                <a:ext uri="{FF2B5EF4-FFF2-40B4-BE49-F238E27FC236}">
                  <a16:creationId xmlns="" xmlns:a16="http://schemas.microsoft.com/office/drawing/2014/main" id="{7A40BB82-691B-4433-B8A8-EE0DEEF1F716}"/>
                </a:ext>
              </a:extLst>
            </p:cNvPr>
            <p:cNvSpPr/>
            <p:nvPr/>
          </p:nvSpPr>
          <p:spPr>
            <a:xfrm>
              <a:off x="2936053" y="2631356"/>
              <a:ext cx="1379768" cy="13797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 xmlns:a16="http://schemas.microsoft.com/office/drawing/2014/main" id="{9447CA85-D71D-4CB9-BBC2-4F5C2F63E7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93397" y="2715204"/>
              <a:ext cx="1212072" cy="1212072"/>
            </a:xfrm>
            <a:prstGeom prst="rect">
              <a:avLst/>
            </a:prstGeom>
          </p:spPr>
        </p:pic>
      </p:grpSp>
      <p:grpSp>
        <p:nvGrpSpPr>
          <p:cNvPr id="12" name="Group 11">
            <a:extLst>
              <a:ext uri="{FF2B5EF4-FFF2-40B4-BE49-F238E27FC236}">
                <a16:creationId xmlns="" xmlns:a16="http://schemas.microsoft.com/office/drawing/2014/main" id="{78D5AAB2-42F8-49D4-A3A1-8ADBC01EDF11}"/>
              </a:ext>
            </a:extLst>
          </p:cNvPr>
          <p:cNvGrpSpPr/>
          <p:nvPr/>
        </p:nvGrpSpPr>
        <p:grpSpPr>
          <a:xfrm>
            <a:off x="2990850" y="5114925"/>
            <a:ext cx="1393021" cy="1379768"/>
            <a:chOff x="2917209" y="4228984"/>
            <a:chExt cx="1393021" cy="1379768"/>
          </a:xfrm>
        </p:grpSpPr>
        <p:sp>
          <p:nvSpPr>
            <p:cNvPr id="11" name="Oval 10">
              <a:extLst>
                <a:ext uri="{FF2B5EF4-FFF2-40B4-BE49-F238E27FC236}">
                  <a16:creationId xmlns="" xmlns:a16="http://schemas.microsoft.com/office/drawing/2014/main" id="{D8B3BF2B-BBB0-48F2-A03B-BAA763D05820}"/>
                </a:ext>
              </a:extLst>
            </p:cNvPr>
            <p:cNvSpPr/>
            <p:nvPr/>
          </p:nvSpPr>
          <p:spPr>
            <a:xfrm>
              <a:off x="2930462" y="4228984"/>
              <a:ext cx="1379768" cy="13797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 xmlns:a16="http://schemas.microsoft.com/office/drawing/2014/main" id="{FFB6CD5D-4FA5-48B2-88CF-F1D49DB8AE09}"/>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917209" y="4268508"/>
              <a:ext cx="1326991" cy="1326991"/>
            </a:xfrm>
            <a:prstGeom prst="rect">
              <a:avLst/>
            </a:prstGeom>
          </p:spPr>
        </p:pic>
      </p:grpSp>
      <p:sp>
        <p:nvSpPr>
          <p:cNvPr id="9" name="TextBox 8">
            <a:extLst>
              <a:ext uri="{FF2B5EF4-FFF2-40B4-BE49-F238E27FC236}">
                <a16:creationId xmlns="" xmlns:a16="http://schemas.microsoft.com/office/drawing/2014/main" id="{1A001002-CD94-4AF1-A3F1-DB784232FE59}"/>
              </a:ext>
            </a:extLst>
          </p:cNvPr>
          <p:cNvSpPr txBox="1"/>
          <p:nvPr>
            <p:extLst/>
          </p:nvPr>
        </p:nvSpPr>
        <p:spPr>
          <a:xfrm>
            <a:off x="6780506" y="1385900"/>
            <a:ext cx="4604456" cy="369332"/>
          </a:xfrm>
          <a:prstGeom prst="rect">
            <a:avLst/>
          </a:prstGeom>
          <a:noFill/>
        </p:spPr>
        <p:txBody>
          <a:bodyPr wrap="square" rtlCol="0" anchor="t">
            <a:spAutoFit/>
          </a:bodyPr>
          <a:lstStyle/>
          <a:p>
            <a:r>
              <a:rPr lang="en-US" i="1">
                <a:solidFill>
                  <a:schemeClr val="bg1"/>
                </a:solidFill>
                <a:latin typeface="Adelle Rg" panose="02000503060000020004" pitchFamily="50" charset="0"/>
              </a:rPr>
              <a:t>y o u r   f r o n t   d e s k    a s </a:t>
            </a:r>
            <a:r>
              <a:rPr lang="en-US" i="1" err="1">
                <a:solidFill>
                  <a:schemeClr val="bg1"/>
                </a:solidFill>
                <a:latin typeface="Adelle Rg" panose="02000503060000020004" pitchFamily="50" charset="0"/>
              </a:rPr>
              <a:t>s</a:t>
            </a:r>
            <a:r>
              <a:rPr lang="en-US" i="1">
                <a:solidFill>
                  <a:schemeClr val="bg1"/>
                </a:solidFill>
                <a:latin typeface="Adelle Rg" panose="02000503060000020004" pitchFamily="50" charset="0"/>
              </a:rPr>
              <a:t> </a:t>
            </a:r>
            <a:r>
              <a:rPr lang="en-US" i="1" dirty="0" err="1">
                <a:solidFill>
                  <a:schemeClr val="bg1"/>
                </a:solidFill>
                <a:latin typeface="Adelle Rg" panose="02000503060000020004" pitchFamily="50" charset="0"/>
              </a:rPr>
              <a:t>i</a:t>
            </a:r>
            <a:r>
              <a:rPr lang="en-US" i="1" dirty="0">
                <a:solidFill>
                  <a:schemeClr val="bg1"/>
                </a:solidFill>
                <a:latin typeface="Adelle Rg" panose="02000503060000020004" pitchFamily="50" charset="0"/>
              </a:rPr>
              <a:t> s t a n t</a:t>
            </a:r>
          </a:p>
        </p:txBody>
      </p:sp>
      <p:sp>
        <p:nvSpPr>
          <p:cNvPr id="40" name="Rectangle: Rounded Corners 39">
            <a:extLst>
              <a:ext uri="{FF2B5EF4-FFF2-40B4-BE49-F238E27FC236}">
                <a16:creationId xmlns="" xmlns:a16="http://schemas.microsoft.com/office/drawing/2014/main" id="{FCFE774A-5BED-4FDD-A022-435270ABEC3B}"/>
              </a:ext>
            </a:extLst>
          </p:cNvPr>
          <p:cNvSpPr/>
          <p:nvPr/>
        </p:nvSpPr>
        <p:spPr>
          <a:xfrm>
            <a:off x="3629025" y="1833789"/>
            <a:ext cx="3662011" cy="476250"/>
          </a:xfrm>
          <a:prstGeom prst="round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0" name="Rectangle: Rounded Corners 29">
            <a:extLst>
              <a:ext uri="{FF2B5EF4-FFF2-40B4-BE49-F238E27FC236}">
                <a16:creationId xmlns="" xmlns:a16="http://schemas.microsoft.com/office/drawing/2014/main" id="{9A28BDBD-ABC9-41E9-B872-A93A25442A3E}"/>
              </a:ext>
            </a:extLst>
          </p:cNvPr>
          <p:cNvSpPr/>
          <p:nvPr/>
        </p:nvSpPr>
        <p:spPr>
          <a:xfrm>
            <a:off x="3629025" y="2295525"/>
            <a:ext cx="3662011" cy="917575"/>
          </a:xfrm>
          <a:prstGeom prst="round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nvGrpSpPr>
          <p:cNvPr id="26" name="Group 25">
            <a:extLst>
              <a:ext uri="{FF2B5EF4-FFF2-40B4-BE49-F238E27FC236}">
                <a16:creationId xmlns="" xmlns:a16="http://schemas.microsoft.com/office/drawing/2014/main" id="{535040AA-74F8-4EA4-A592-519C86BC772E}"/>
              </a:ext>
            </a:extLst>
          </p:cNvPr>
          <p:cNvGrpSpPr/>
          <p:nvPr/>
        </p:nvGrpSpPr>
        <p:grpSpPr>
          <a:xfrm>
            <a:off x="2943225" y="1828800"/>
            <a:ext cx="1379768" cy="1379768"/>
            <a:chOff x="2890820" y="2220659"/>
            <a:chExt cx="1379768" cy="1379768"/>
          </a:xfrm>
        </p:grpSpPr>
        <p:sp>
          <p:nvSpPr>
            <p:cNvPr id="23" name="Oval 22">
              <a:extLst>
                <a:ext uri="{FF2B5EF4-FFF2-40B4-BE49-F238E27FC236}">
                  <a16:creationId xmlns="" xmlns:a16="http://schemas.microsoft.com/office/drawing/2014/main" id="{B416446B-F038-4436-AABD-59FEB612CDB5}"/>
                </a:ext>
              </a:extLst>
            </p:cNvPr>
            <p:cNvSpPr/>
            <p:nvPr/>
          </p:nvSpPr>
          <p:spPr>
            <a:xfrm>
              <a:off x="2890820" y="2220659"/>
              <a:ext cx="1379768" cy="13797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 xmlns:a16="http://schemas.microsoft.com/office/drawing/2014/main" id="{0713E55A-0BD2-421D-A650-9634025A1412}"/>
                </a:ext>
              </a:extLst>
            </p:cNvPr>
            <p:cNvPicPr>
              <a:picLocks noChangeAspect="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827000">
              <a:off x="3002918" y="2402170"/>
              <a:ext cx="725290" cy="725290"/>
            </a:xfrm>
            <a:prstGeom prst="rect">
              <a:avLst/>
            </a:prstGeom>
          </p:spPr>
        </p:pic>
        <p:pic>
          <p:nvPicPr>
            <p:cNvPr id="1026" name="Picture 2" descr="Image result for toothbrush icon png">
              <a:extLst>
                <a:ext uri="{FF2B5EF4-FFF2-40B4-BE49-F238E27FC236}">
                  <a16:creationId xmlns="" xmlns:a16="http://schemas.microsoft.com/office/drawing/2014/main" id="{C86EF03A-0FDF-4F4C-9AA5-0CD53E1BD110}"/>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3438280" y="2719160"/>
              <a:ext cx="731772" cy="731772"/>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extBox 28">
            <a:extLst>
              <a:ext uri="{FF2B5EF4-FFF2-40B4-BE49-F238E27FC236}">
                <a16:creationId xmlns="" xmlns:a16="http://schemas.microsoft.com/office/drawing/2014/main" id="{88BCE01C-8486-4953-8BD1-A47C95ABB6DD}"/>
              </a:ext>
            </a:extLst>
          </p:cNvPr>
          <p:cNvSpPr txBox="1"/>
          <p:nvPr/>
        </p:nvSpPr>
        <p:spPr>
          <a:xfrm>
            <a:off x="4219575" y="1866900"/>
            <a:ext cx="2727926" cy="830997"/>
          </a:xfrm>
          <a:prstGeom prst="rect">
            <a:avLst/>
          </a:prstGeom>
          <a:noFill/>
        </p:spPr>
        <p:txBody>
          <a:bodyPr wrap="none" rtlCol="0">
            <a:spAutoFit/>
          </a:bodyPr>
          <a:lstStyle/>
          <a:p>
            <a:r>
              <a:rPr lang="en-US" sz="2400" b="1">
                <a:solidFill>
                  <a:srgbClr val="727272"/>
                </a:solidFill>
                <a:latin typeface="Adelle Rg" panose="02000503060000020004" pitchFamily="50" charset="0"/>
              </a:rPr>
              <a:t>General Requests</a:t>
            </a:r>
          </a:p>
          <a:p>
            <a:pPr lvl="1"/>
            <a:r>
              <a:rPr lang="en-US" sz="2400" b="1">
                <a:solidFill>
                  <a:srgbClr val="727272"/>
                </a:solidFill>
                <a:latin typeface="Adelle Rg" panose="02000503060000020004" pitchFamily="50" charset="0"/>
              </a:rPr>
              <a:t>	</a:t>
            </a:r>
          </a:p>
        </p:txBody>
      </p:sp>
      <p:sp>
        <p:nvSpPr>
          <p:cNvPr id="31" name="TextBox 30">
            <a:extLst>
              <a:ext uri="{FF2B5EF4-FFF2-40B4-BE49-F238E27FC236}">
                <a16:creationId xmlns="" xmlns:a16="http://schemas.microsoft.com/office/drawing/2014/main" id="{3CC3FE67-4611-41E6-ABE3-FD83F47DA7E4}"/>
              </a:ext>
            </a:extLst>
          </p:cNvPr>
          <p:cNvSpPr txBox="1"/>
          <p:nvPr/>
        </p:nvSpPr>
        <p:spPr>
          <a:xfrm>
            <a:off x="4324350" y="3486150"/>
            <a:ext cx="2183034" cy="461665"/>
          </a:xfrm>
          <a:prstGeom prst="rect">
            <a:avLst/>
          </a:prstGeom>
          <a:noFill/>
        </p:spPr>
        <p:txBody>
          <a:bodyPr wrap="none" rtlCol="0">
            <a:spAutoFit/>
          </a:bodyPr>
          <a:lstStyle/>
          <a:p>
            <a:r>
              <a:rPr lang="en-US" sz="2400" b="1">
                <a:solidFill>
                  <a:srgbClr val="727272"/>
                </a:solidFill>
                <a:latin typeface="Adelle Rg" panose="02000503060000020004" pitchFamily="50" charset="0"/>
              </a:rPr>
              <a:t>Room Service</a:t>
            </a:r>
          </a:p>
        </p:txBody>
      </p:sp>
      <p:sp>
        <p:nvSpPr>
          <p:cNvPr id="32" name="TextBox 31">
            <a:extLst>
              <a:ext uri="{FF2B5EF4-FFF2-40B4-BE49-F238E27FC236}">
                <a16:creationId xmlns="" xmlns:a16="http://schemas.microsoft.com/office/drawing/2014/main" id="{5BEBB6AC-07BB-4704-BC2D-D76601586868}"/>
              </a:ext>
            </a:extLst>
          </p:cNvPr>
          <p:cNvSpPr txBox="1"/>
          <p:nvPr/>
        </p:nvSpPr>
        <p:spPr>
          <a:xfrm>
            <a:off x="4391025" y="5162550"/>
            <a:ext cx="3513207" cy="460375"/>
          </a:xfrm>
          <a:prstGeom prst="rect">
            <a:avLst/>
          </a:prstGeom>
          <a:noFill/>
        </p:spPr>
        <p:txBody>
          <a:bodyPr wrap="square" rtlCol="0">
            <a:spAutoFit/>
          </a:bodyPr>
          <a:lstStyle/>
          <a:p>
            <a:r>
              <a:rPr lang="en-US" sz="2400" b="1">
                <a:solidFill>
                  <a:srgbClr val="727272"/>
                </a:solidFill>
                <a:latin typeface="Adelle Rg" panose="02000503060000020004" pitchFamily="50" charset="0"/>
              </a:rPr>
              <a:t>Amenity location &amp; hours</a:t>
            </a:r>
          </a:p>
        </p:txBody>
      </p:sp>
      <p:sp>
        <p:nvSpPr>
          <p:cNvPr id="33" name="Rectangle 32">
            <a:extLst>
              <a:ext uri="{FF2B5EF4-FFF2-40B4-BE49-F238E27FC236}">
                <a16:creationId xmlns="" xmlns:a16="http://schemas.microsoft.com/office/drawing/2014/main" id="{62CF953A-E0AF-48DD-9CC8-D86B15362395}"/>
              </a:ext>
            </a:extLst>
          </p:cNvPr>
          <p:cNvSpPr/>
          <p:nvPr/>
        </p:nvSpPr>
        <p:spPr>
          <a:xfrm>
            <a:off x="4629150" y="2352675"/>
            <a:ext cx="1947200" cy="338554"/>
          </a:xfrm>
          <a:prstGeom prst="rect">
            <a:avLst/>
          </a:prstGeom>
        </p:spPr>
        <p:txBody>
          <a:bodyPr wrap="none">
            <a:spAutoFit/>
          </a:bodyPr>
          <a:lstStyle/>
          <a:p>
            <a:r>
              <a:rPr lang="en-US" sz="1600" i="1">
                <a:solidFill>
                  <a:schemeClr val="bg1"/>
                </a:solidFill>
                <a:latin typeface="Adelle Rg" panose="02000503060000020004" pitchFamily="50" charset="0"/>
              </a:rPr>
              <a:t>Forgot a toothbrush?</a:t>
            </a:r>
            <a:endParaRPr lang="en-US" sz="1600"/>
          </a:p>
        </p:txBody>
      </p:sp>
      <p:sp>
        <p:nvSpPr>
          <p:cNvPr id="37" name="Rectangle 36">
            <a:extLst>
              <a:ext uri="{FF2B5EF4-FFF2-40B4-BE49-F238E27FC236}">
                <a16:creationId xmlns="" xmlns:a16="http://schemas.microsoft.com/office/drawing/2014/main" id="{21E9C631-E7AC-42B6-85B0-2C556ED6391E}"/>
              </a:ext>
            </a:extLst>
          </p:cNvPr>
          <p:cNvSpPr/>
          <p:nvPr/>
        </p:nvSpPr>
        <p:spPr>
          <a:xfrm>
            <a:off x="4629150" y="2695575"/>
            <a:ext cx="1785745" cy="338554"/>
          </a:xfrm>
          <a:prstGeom prst="rect">
            <a:avLst/>
          </a:prstGeom>
        </p:spPr>
        <p:txBody>
          <a:bodyPr wrap="none">
            <a:spAutoFit/>
          </a:bodyPr>
          <a:lstStyle/>
          <a:p>
            <a:r>
              <a:rPr lang="en-US" sz="1600" i="1">
                <a:solidFill>
                  <a:schemeClr val="bg1"/>
                </a:solidFill>
                <a:latin typeface="Adelle Rg" panose="02000503060000020004" pitchFamily="50" charset="0"/>
              </a:rPr>
              <a:t>Need more towels?</a:t>
            </a:r>
            <a:endParaRPr lang="en-US" sz="1600"/>
          </a:p>
        </p:txBody>
      </p:sp>
      <p:sp>
        <p:nvSpPr>
          <p:cNvPr id="38" name="Rectangle 37">
            <a:extLst>
              <a:ext uri="{FF2B5EF4-FFF2-40B4-BE49-F238E27FC236}">
                <a16:creationId xmlns="" xmlns:a16="http://schemas.microsoft.com/office/drawing/2014/main" id="{1DC2C774-6E2F-4264-8E4C-3FB8493C08A8}"/>
              </a:ext>
            </a:extLst>
          </p:cNvPr>
          <p:cNvSpPr/>
          <p:nvPr/>
        </p:nvSpPr>
        <p:spPr>
          <a:xfrm>
            <a:off x="4467225" y="4019550"/>
            <a:ext cx="2679773" cy="338554"/>
          </a:xfrm>
          <a:prstGeom prst="rect">
            <a:avLst/>
          </a:prstGeom>
        </p:spPr>
        <p:txBody>
          <a:bodyPr wrap="none">
            <a:spAutoFit/>
          </a:bodyPr>
          <a:lstStyle/>
          <a:p>
            <a:r>
              <a:rPr lang="en-US" sz="1600" i="1">
                <a:solidFill>
                  <a:schemeClr val="bg1"/>
                </a:solidFill>
                <a:latin typeface="Adelle Rg" panose="02000503060000020004" pitchFamily="50" charset="0"/>
              </a:rPr>
              <a:t>Hungry for a late night snack?</a:t>
            </a:r>
            <a:endParaRPr lang="en-US" sz="1600"/>
          </a:p>
        </p:txBody>
      </p:sp>
      <p:sp>
        <p:nvSpPr>
          <p:cNvPr id="39" name="Rectangle 38">
            <a:extLst>
              <a:ext uri="{FF2B5EF4-FFF2-40B4-BE49-F238E27FC236}">
                <a16:creationId xmlns="" xmlns:a16="http://schemas.microsoft.com/office/drawing/2014/main" id="{55E2456D-A177-4113-BC28-29CF926AC75C}"/>
              </a:ext>
            </a:extLst>
          </p:cNvPr>
          <p:cNvSpPr/>
          <p:nvPr/>
        </p:nvSpPr>
        <p:spPr>
          <a:xfrm>
            <a:off x="4391025" y="5676900"/>
            <a:ext cx="3905250" cy="338554"/>
          </a:xfrm>
          <a:prstGeom prst="rect">
            <a:avLst/>
          </a:prstGeom>
        </p:spPr>
        <p:txBody>
          <a:bodyPr wrap="square">
            <a:spAutoFit/>
          </a:bodyPr>
          <a:lstStyle/>
          <a:p>
            <a:r>
              <a:rPr lang="en-US" sz="1600" i="1">
                <a:solidFill>
                  <a:schemeClr val="bg1"/>
                </a:solidFill>
                <a:latin typeface="Adelle Rg" panose="02000503060000020004" pitchFamily="50" charset="0"/>
              </a:rPr>
              <a:t>Need to know the fitness center hours?</a:t>
            </a:r>
            <a:endParaRPr lang="en-US" sz="1600"/>
          </a:p>
        </p:txBody>
      </p:sp>
      <p:sp>
        <p:nvSpPr>
          <p:cNvPr id="43" name="Rectangle 42">
            <a:extLst>
              <a:ext uri="{FF2B5EF4-FFF2-40B4-BE49-F238E27FC236}">
                <a16:creationId xmlns="" xmlns:a16="http://schemas.microsoft.com/office/drawing/2014/main" id="{7FF64B18-257D-447C-B45A-631DFCD06B19}"/>
              </a:ext>
            </a:extLst>
          </p:cNvPr>
          <p:cNvSpPr/>
          <p:nvPr/>
        </p:nvSpPr>
        <p:spPr>
          <a:xfrm>
            <a:off x="4448175" y="4381500"/>
            <a:ext cx="2180405" cy="338554"/>
          </a:xfrm>
          <a:prstGeom prst="rect">
            <a:avLst/>
          </a:prstGeom>
        </p:spPr>
        <p:txBody>
          <a:bodyPr wrap="none">
            <a:spAutoFit/>
          </a:bodyPr>
          <a:lstStyle/>
          <a:p>
            <a:r>
              <a:rPr lang="en-US" sz="1600" i="1">
                <a:solidFill>
                  <a:schemeClr val="bg1"/>
                </a:solidFill>
                <a:latin typeface="Adelle Rg" panose="02000503060000020004" pitchFamily="50" charset="0"/>
              </a:rPr>
              <a:t>Need a quick breakfast?</a:t>
            </a:r>
            <a:endParaRPr lang="en-US" sz="1600"/>
          </a:p>
        </p:txBody>
      </p:sp>
      <p:sp>
        <p:nvSpPr>
          <p:cNvPr id="44" name="Rectangle 43">
            <a:extLst>
              <a:ext uri="{FF2B5EF4-FFF2-40B4-BE49-F238E27FC236}">
                <a16:creationId xmlns="" xmlns:a16="http://schemas.microsoft.com/office/drawing/2014/main" id="{15186FDE-F724-46B1-A5D2-31E3FB226A53}"/>
              </a:ext>
            </a:extLst>
          </p:cNvPr>
          <p:cNvSpPr/>
          <p:nvPr/>
        </p:nvSpPr>
        <p:spPr>
          <a:xfrm>
            <a:off x="4391025" y="6043790"/>
            <a:ext cx="2247667" cy="338554"/>
          </a:xfrm>
          <a:prstGeom prst="rect">
            <a:avLst/>
          </a:prstGeom>
        </p:spPr>
        <p:txBody>
          <a:bodyPr wrap="none">
            <a:spAutoFit/>
          </a:bodyPr>
          <a:lstStyle/>
          <a:p>
            <a:r>
              <a:rPr lang="en-US" sz="1600" i="1">
                <a:solidFill>
                  <a:schemeClr val="bg1"/>
                </a:solidFill>
                <a:latin typeface="Adelle Rg" panose="02000503060000020004" pitchFamily="50" charset="0"/>
              </a:rPr>
              <a:t>Can’t find the ice maker?</a:t>
            </a:r>
            <a:endParaRPr lang="en-US" sz="1600"/>
          </a:p>
        </p:txBody>
      </p:sp>
      <p:sp>
        <p:nvSpPr>
          <p:cNvPr id="45" name="Rectangle 44">
            <a:extLst>
              <a:ext uri="{FF2B5EF4-FFF2-40B4-BE49-F238E27FC236}">
                <a16:creationId xmlns="" xmlns:a16="http://schemas.microsoft.com/office/drawing/2014/main" id="{2EA56BEF-FB56-4B79-AFD7-DC61349534F5}"/>
              </a:ext>
            </a:extLst>
          </p:cNvPr>
          <p:cNvSpPr/>
          <p:nvPr>
            <p:extLst>
              <p:ext uri="{D42A27DB-BD31-4B8C-83A1-F6EECF244321}">
                <p14:modId xmlns:p14="http://schemas.microsoft.com/office/powerpoint/2010/main" val="3811225877"/>
              </p:ext>
            </p:extLst>
          </p:nvPr>
        </p:nvSpPr>
        <p:spPr>
          <a:xfrm>
            <a:off x="0" y="0"/>
            <a:ext cx="12163778" cy="685800"/>
          </a:xfrm>
          <a:prstGeom prst="rect">
            <a:avLst/>
          </a:prstGeom>
          <a:solidFill>
            <a:srgbClr val="FFFFFF"/>
          </a:solidFill>
          <a:ln>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rgbClr val="727272"/>
                </a:solidFill>
              </a:rPr>
              <a:t>B E F O R E   P I C K I N G   U P   T H E   P H O N E … C O N S I D E R   A S K I N G   A L E X A !</a:t>
            </a:r>
            <a:endParaRPr lang="en-US" sz="2000">
              <a:solidFill>
                <a:srgbClr val="FFFFFF"/>
              </a:solidFill>
            </a:endParaRPr>
          </a:p>
        </p:txBody>
      </p:sp>
      <p:sp>
        <p:nvSpPr>
          <p:cNvPr id="47" name="Rectangle 46">
            <a:extLst>
              <a:ext uri="{FF2B5EF4-FFF2-40B4-BE49-F238E27FC236}">
                <a16:creationId xmlns="" xmlns:a16="http://schemas.microsoft.com/office/drawing/2014/main" id="{CC3E8170-09C2-434C-8BF1-4DE5861C773D}"/>
              </a:ext>
            </a:extLst>
          </p:cNvPr>
          <p:cNvSpPr/>
          <p:nvPr>
            <p:extLst/>
          </p:nvPr>
        </p:nvSpPr>
        <p:spPr>
          <a:xfrm>
            <a:off x="7753770" y="2360783"/>
            <a:ext cx="3631192" cy="646331"/>
          </a:xfrm>
          <a:prstGeom prst="rect">
            <a:avLst/>
          </a:prstGeom>
        </p:spPr>
        <p:txBody>
          <a:bodyPr wrap="square" anchor="t">
            <a:spAutoFit/>
          </a:bodyPr>
          <a:lstStyle/>
          <a:p>
            <a:r>
              <a:rPr lang="en-US" i="1">
                <a:solidFill>
                  <a:schemeClr val="bg1"/>
                </a:solidFill>
                <a:latin typeface="Adelle Rg" panose="02000503060000020004" pitchFamily="50" charset="0"/>
              </a:rPr>
              <a:t>“Alexa, ask </a:t>
            </a:r>
            <a:r>
              <a:rPr lang="en-US" b="1" i="1">
                <a:solidFill>
                  <a:schemeClr val="bg1"/>
                </a:solidFill>
                <a:latin typeface="Adelle Rg" panose="02000503060000020004" pitchFamily="50" charset="0"/>
              </a:rPr>
              <a:t>SUITE SERVICE </a:t>
            </a:r>
            <a:r>
              <a:rPr lang="en-US" i="1">
                <a:solidFill>
                  <a:schemeClr val="bg1"/>
                </a:solidFill>
                <a:latin typeface="Adelle Rg" panose="02000503060000020004" pitchFamily="50" charset="0"/>
              </a:rPr>
              <a:t>to </a:t>
            </a:r>
          </a:p>
          <a:p>
            <a:r>
              <a:rPr lang="en-US" i="1">
                <a:solidFill>
                  <a:schemeClr val="bg1"/>
                </a:solidFill>
                <a:latin typeface="Adelle Rg" panose="02000503060000020004" pitchFamily="50" charset="0"/>
              </a:rPr>
              <a:t>send me three towels”</a:t>
            </a:r>
            <a:endParaRPr lang="en-US"/>
          </a:p>
        </p:txBody>
      </p:sp>
      <p:sp>
        <p:nvSpPr>
          <p:cNvPr id="48" name="Rectangle 47">
            <a:extLst>
              <a:ext uri="{FF2B5EF4-FFF2-40B4-BE49-F238E27FC236}">
                <a16:creationId xmlns="" xmlns:a16="http://schemas.microsoft.com/office/drawing/2014/main" id="{929477E3-4958-45D0-8C21-354B2F3690E2}"/>
              </a:ext>
            </a:extLst>
          </p:cNvPr>
          <p:cNvSpPr/>
          <p:nvPr>
            <p:extLst/>
          </p:nvPr>
        </p:nvSpPr>
        <p:spPr>
          <a:xfrm>
            <a:off x="8220336" y="4019550"/>
            <a:ext cx="3442720" cy="646331"/>
          </a:xfrm>
          <a:prstGeom prst="rect">
            <a:avLst/>
          </a:prstGeom>
        </p:spPr>
        <p:txBody>
          <a:bodyPr wrap="square" anchor="t">
            <a:spAutoFit/>
          </a:bodyPr>
          <a:lstStyle/>
          <a:p>
            <a:r>
              <a:rPr lang="en-US" i="1">
                <a:solidFill>
                  <a:schemeClr val="bg1"/>
                </a:solidFill>
                <a:latin typeface="Adelle Rg" panose="02000503060000020004" pitchFamily="50" charset="0"/>
              </a:rPr>
              <a:t>“Alexa, ask </a:t>
            </a:r>
            <a:r>
              <a:rPr lang="en-US" b="1" i="1">
                <a:solidFill>
                  <a:schemeClr val="bg1"/>
                </a:solidFill>
                <a:latin typeface="Adelle Rg" panose="02000503060000020004" pitchFamily="50" charset="0"/>
              </a:rPr>
              <a:t>SUITE SERVICE </a:t>
            </a:r>
            <a:r>
              <a:rPr lang="en-US" i="1">
                <a:solidFill>
                  <a:schemeClr val="bg1"/>
                </a:solidFill>
                <a:latin typeface="Adelle Rg" panose="02000503060000020004" pitchFamily="50" charset="0"/>
              </a:rPr>
              <a:t>to </a:t>
            </a:r>
          </a:p>
          <a:p>
            <a:r>
              <a:rPr lang="en-US" i="1">
                <a:solidFill>
                  <a:schemeClr val="bg1"/>
                </a:solidFill>
                <a:latin typeface="Adelle Rg" panose="02000503060000020004" pitchFamily="50" charset="0"/>
              </a:rPr>
              <a:t>order a hamburger”</a:t>
            </a:r>
            <a:endParaRPr lang="en-US"/>
          </a:p>
        </p:txBody>
      </p:sp>
      <p:sp>
        <p:nvSpPr>
          <p:cNvPr id="49" name="Rectangle 48">
            <a:extLst>
              <a:ext uri="{FF2B5EF4-FFF2-40B4-BE49-F238E27FC236}">
                <a16:creationId xmlns="" xmlns:a16="http://schemas.microsoft.com/office/drawing/2014/main" id="{1C05CB0A-FFCB-49A9-BBC3-0415D33E900A}"/>
              </a:ext>
            </a:extLst>
          </p:cNvPr>
          <p:cNvSpPr/>
          <p:nvPr>
            <p:extLst/>
          </p:nvPr>
        </p:nvSpPr>
        <p:spPr>
          <a:xfrm>
            <a:off x="8591087" y="5591175"/>
            <a:ext cx="3425371" cy="923330"/>
          </a:xfrm>
          <a:prstGeom prst="rect">
            <a:avLst/>
          </a:prstGeom>
        </p:spPr>
        <p:txBody>
          <a:bodyPr wrap="square" anchor="t">
            <a:spAutoFit/>
          </a:bodyPr>
          <a:lstStyle/>
          <a:p>
            <a:r>
              <a:rPr lang="en-US" i="1">
                <a:solidFill>
                  <a:schemeClr val="bg1"/>
                </a:solidFill>
                <a:latin typeface="Adelle Rg" panose="02000503060000020004" pitchFamily="50" charset="0"/>
              </a:rPr>
              <a:t>“Alexa, ask </a:t>
            </a:r>
            <a:r>
              <a:rPr lang="en-US" b="1" i="1">
                <a:solidFill>
                  <a:schemeClr val="bg1"/>
                </a:solidFill>
                <a:latin typeface="Adelle Rg" panose="02000503060000020004" pitchFamily="50" charset="0"/>
              </a:rPr>
              <a:t>SUITE SERVICE </a:t>
            </a:r>
            <a:r>
              <a:rPr lang="en-US" i="1">
                <a:solidFill>
                  <a:schemeClr val="bg1"/>
                </a:solidFill>
                <a:latin typeface="Adelle Rg" panose="02000503060000020004" pitchFamily="50" charset="0"/>
              </a:rPr>
              <a:t>to </a:t>
            </a:r>
          </a:p>
          <a:p>
            <a:r>
              <a:rPr lang="en-US" i="1">
                <a:solidFill>
                  <a:schemeClr val="bg1"/>
                </a:solidFill>
                <a:latin typeface="Adelle Rg" panose="02000503060000020004" pitchFamily="50" charset="0"/>
              </a:rPr>
              <a:t>tell me if the fitness center is open”</a:t>
            </a:r>
            <a:endParaRPr lang="en-US"/>
          </a:p>
        </p:txBody>
      </p:sp>
      <p:sp>
        <p:nvSpPr>
          <p:cNvPr id="36" name="TextBox 35">
            <a:extLst/>
          </p:cNvPr>
          <p:cNvSpPr txBox="1"/>
          <p:nvPr>
            <p:extLst/>
          </p:nvPr>
        </p:nvSpPr>
        <p:spPr>
          <a:xfrm>
            <a:off x="7456403" y="1912473"/>
            <a:ext cx="4225926" cy="338554"/>
          </a:xfrm>
          <a:prstGeom prst="rect">
            <a:avLst/>
          </a:prstGeom>
          <a:noFill/>
        </p:spPr>
        <p:txBody>
          <a:bodyPr wrap="square" rtlCol="0" anchor="t">
            <a:spAutoFit/>
          </a:bodyPr>
          <a:lstStyle/>
          <a:p>
            <a:r>
              <a:rPr lang="en-US" sz="1600" b="1" i="1">
                <a:solidFill>
                  <a:schemeClr val="bg1"/>
                </a:solidFill>
                <a:latin typeface="Adelle Rg" panose="02000503060000020004" pitchFamily="50" charset="0"/>
              </a:rPr>
              <a:t>Try</a:t>
            </a:r>
            <a:r>
              <a:rPr lang="en-US" sz="1600" b="1" i="1">
                <a:solidFill>
                  <a:srgbClr val="FFFFFF"/>
                </a:solidFill>
                <a:latin typeface="Adelle Rg"/>
              </a:rPr>
              <a:t>...</a:t>
            </a:r>
          </a:p>
        </p:txBody>
      </p:sp>
      <p:sp>
        <p:nvSpPr>
          <p:cNvPr id="46" name="TextBox 45">
            <a:extLst/>
          </p:cNvPr>
          <p:cNvSpPr txBox="1"/>
          <p:nvPr>
            <p:extLst/>
          </p:nvPr>
        </p:nvSpPr>
        <p:spPr>
          <a:xfrm>
            <a:off x="7915395" y="3555928"/>
            <a:ext cx="4225926" cy="338554"/>
          </a:xfrm>
          <a:prstGeom prst="rect">
            <a:avLst/>
          </a:prstGeom>
          <a:noFill/>
        </p:spPr>
        <p:txBody>
          <a:bodyPr wrap="square" rtlCol="0" anchor="t">
            <a:spAutoFit/>
          </a:bodyPr>
          <a:lstStyle/>
          <a:p>
            <a:r>
              <a:rPr lang="en-US" sz="1600" b="1" i="1">
                <a:solidFill>
                  <a:schemeClr val="bg1"/>
                </a:solidFill>
                <a:latin typeface="Adelle Rg" panose="02000503060000020004" pitchFamily="50" charset="0"/>
              </a:rPr>
              <a:t>Try</a:t>
            </a:r>
            <a:r>
              <a:rPr lang="en-US" sz="1600" b="1" i="1">
                <a:solidFill>
                  <a:srgbClr val="FFFFFF"/>
                </a:solidFill>
                <a:latin typeface="Adelle Rg"/>
              </a:rPr>
              <a:t>...</a:t>
            </a:r>
          </a:p>
        </p:txBody>
      </p:sp>
      <p:sp>
        <p:nvSpPr>
          <p:cNvPr id="50" name="TextBox 49">
            <a:extLst/>
          </p:cNvPr>
          <p:cNvSpPr txBox="1"/>
          <p:nvPr>
            <p:extLst/>
          </p:nvPr>
        </p:nvSpPr>
        <p:spPr>
          <a:xfrm>
            <a:off x="8296275" y="5189571"/>
            <a:ext cx="4225926" cy="338554"/>
          </a:xfrm>
          <a:prstGeom prst="rect">
            <a:avLst/>
          </a:prstGeom>
          <a:noFill/>
        </p:spPr>
        <p:txBody>
          <a:bodyPr wrap="square" rtlCol="0" anchor="t">
            <a:spAutoFit/>
          </a:bodyPr>
          <a:lstStyle/>
          <a:p>
            <a:r>
              <a:rPr lang="en-US" sz="1600" b="1" i="1">
                <a:solidFill>
                  <a:schemeClr val="bg1"/>
                </a:solidFill>
                <a:latin typeface="Adelle Rg" panose="02000503060000020004" pitchFamily="50" charset="0"/>
              </a:rPr>
              <a:t>Try</a:t>
            </a:r>
            <a:r>
              <a:rPr lang="en-US" sz="1600" b="1" i="1">
                <a:solidFill>
                  <a:srgbClr val="FFFFFF"/>
                </a:solidFill>
                <a:latin typeface="Adelle Rg"/>
              </a:rPr>
              <a:t>...</a:t>
            </a:r>
          </a:p>
        </p:txBody>
      </p:sp>
    </p:spTree>
    <p:extLst>
      <p:ext uri="{BB962C8B-B14F-4D97-AF65-F5344CB8AC3E}">
        <p14:creationId xmlns:p14="http://schemas.microsoft.com/office/powerpoint/2010/main" val="5173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66BDF6-D01C-4CB2-B1F1-D117F99D4FC2}"/>
              </a:ext>
            </a:extLst>
          </p:cNvPr>
          <p:cNvSpPr>
            <a:spLocks noGrp="1"/>
          </p:cNvSpPr>
          <p:nvPr>
            <p:ph type="title"/>
          </p:nvPr>
        </p:nvSpPr>
        <p:spPr/>
        <p:txBody>
          <a:bodyPr/>
          <a:lstStyle/>
          <a:p>
            <a:r>
              <a:rPr lang="en-US"/>
              <a:t>Next Steps </a:t>
            </a:r>
          </a:p>
        </p:txBody>
      </p:sp>
      <p:sp>
        <p:nvSpPr>
          <p:cNvPr id="4" name="Slide Number Placeholder 3">
            <a:extLst>
              <a:ext uri="{FF2B5EF4-FFF2-40B4-BE49-F238E27FC236}">
                <a16:creationId xmlns="" xmlns:a16="http://schemas.microsoft.com/office/drawing/2014/main" id="{1E5B44F7-6B5B-4AE6-A8D6-A1F96E349FD4}"/>
              </a:ext>
            </a:extLst>
          </p:cNvPr>
          <p:cNvSpPr>
            <a:spLocks noGrp="1"/>
          </p:cNvSpPr>
          <p:nvPr>
            <p:ph type="sldNum" sz="quarter" idx="12"/>
          </p:nvPr>
        </p:nvSpPr>
        <p:spPr/>
        <p:txBody>
          <a:bodyPr/>
          <a:lstStyle/>
          <a:p>
            <a:fld id="{DA1D69D8-8465-5648-841B-78FF84D4E948}" type="slidenum">
              <a:rPr lang="en-US" smtClean="0"/>
              <a:pPr/>
              <a:t>19</a:t>
            </a:fld>
            <a:endParaRPr lang="en-US"/>
          </a:p>
        </p:txBody>
      </p:sp>
    </p:spTree>
    <p:extLst>
      <p:ext uri="{BB962C8B-B14F-4D97-AF65-F5344CB8AC3E}">
        <p14:creationId xmlns:p14="http://schemas.microsoft.com/office/powerpoint/2010/main" val="148900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nSpc>
                <a:spcPct val="125000"/>
              </a:lnSpc>
              <a:spcAft>
                <a:spcPts val="300"/>
              </a:spcAft>
            </a:pPr>
            <a:r>
              <a:rPr lang="en-US"/>
              <a:t>Agenda</a:t>
            </a:r>
          </a:p>
        </p:txBody>
      </p:sp>
      <p:sp>
        <p:nvSpPr>
          <p:cNvPr id="2" name="Text Placeholder 1"/>
          <p:cNvSpPr>
            <a:spLocks noGrp="1"/>
          </p:cNvSpPr>
          <p:nvPr>
            <p:ph type="body" idx="1"/>
          </p:nvPr>
        </p:nvSpPr>
        <p:spPr>
          <a:xfrm>
            <a:off x="1262094" y="2801515"/>
            <a:ext cx="7629658" cy="3450067"/>
          </a:xfrm>
        </p:spPr>
        <p:txBody>
          <a:bodyPr anchor="t">
            <a:noAutofit/>
          </a:bodyPr>
          <a:lstStyle/>
          <a:p>
            <a:pPr>
              <a:spcBef>
                <a:spcPts val="0"/>
              </a:spcBef>
            </a:pPr>
            <a:r>
              <a:rPr lang="en-US"/>
              <a:t>Introduction </a:t>
            </a:r>
          </a:p>
          <a:p>
            <a:pPr>
              <a:spcBef>
                <a:spcPts val="0"/>
              </a:spcBef>
            </a:pPr>
            <a:r>
              <a:rPr lang="en-US"/>
              <a:t>Business Case </a:t>
            </a:r>
          </a:p>
          <a:p>
            <a:pPr>
              <a:spcBef>
                <a:spcPts val="0"/>
              </a:spcBef>
            </a:pPr>
            <a:r>
              <a:rPr lang="en-US"/>
              <a:t>User Research </a:t>
            </a:r>
          </a:p>
          <a:p>
            <a:pPr>
              <a:spcBef>
                <a:spcPts val="0"/>
              </a:spcBef>
            </a:pPr>
            <a:r>
              <a:rPr lang="en-US"/>
              <a:t>Architecture </a:t>
            </a:r>
          </a:p>
          <a:p>
            <a:pPr>
              <a:spcBef>
                <a:spcPts val="0"/>
              </a:spcBef>
            </a:pPr>
            <a:r>
              <a:rPr lang="en-US"/>
              <a:t>Demo</a:t>
            </a:r>
          </a:p>
          <a:p>
            <a:pPr>
              <a:spcBef>
                <a:spcPts val="0"/>
              </a:spcBef>
            </a:pPr>
            <a:r>
              <a:rPr lang="en-US"/>
              <a:t>Next Steps </a:t>
            </a:r>
          </a:p>
        </p:txBody>
      </p:sp>
      <p:sp>
        <p:nvSpPr>
          <p:cNvPr id="3" name="Slide Number Placeholder 2">
            <a:extLst>
              <a:ext uri="{FF2B5EF4-FFF2-40B4-BE49-F238E27FC236}">
                <a16:creationId xmlns="" xmlns:a16="http://schemas.microsoft.com/office/drawing/2014/main" id="{3A3B0B0D-AF0A-4AD6-BC89-2A3E31CEC7D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1D69D8-8465-5648-841B-78FF84D4E948}" type="slidenum">
              <a:rPr kumimoji="0" lang="en-US" sz="1000" b="0" i="0" u="none" strike="noStrike" kern="1200" cap="none" spc="0" normalizeH="0" baseline="0" noProof="0" smtClean="0">
                <a:ln>
                  <a:noFill/>
                </a:ln>
                <a:solidFill>
                  <a:srgbClr val="FFFFFF"/>
                </a:solidFill>
                <a:effectLst/>
                <a:uLnTx/>
                <a:uFillTx/>
                <a:latin typeface="Proxima Nova Rg"/>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a:ln>
                <a:noFill/>
              </a:ln>
              <a:solidFill>
                <a:srgbClr val="FFFFFF"/>
              </a:solidFill>
              <a:effectLst/>
              <a:uLnTx/>
              <a:uFillTx/>
              <a:latin typeface="Proxima Nova Rg"/>
            </a:endParaRPr>
          </a:p>
        </p:txBody>
      </p:sp>
    </p:spTree>
    <p:extLst>
      <p:ext uri="{BB962C8B-B14F-4D97-AF65-F5344CB8AC3E}">
        <p14:creationId xmlns:p14="http://schemas.microsoft.com/office/powerpoint/2010/main" val="967084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E298391-A4F8-4D1A-AE32-263F00FC89AD}"/>
              </a:ext>
            </a:extLst>
          </p:cNvPr>
          <p:cNvSpPr>
            <a:spLocks noGrp="1"/>
          </p:cNvSpPr>
          <p:nvPr>
            <p:ph type="title"/>
          </p:nvPr>
        </p:nvSpPr>
        <p:spPr/>
        <p:txBody>
          <a:bodyPr>
            <a:normAutofit/>
          </a:bodyPr>
          <a:lstStyle/>
          <a:p>
            <a:r>
              <a:rPr lang="en-US" sz="3200"/>
              <a:t>Next Steps </a:t>
            </a:r>
          </a:p>
        </p:txBody>
      </p:sp>
      <p:sp>
        <p:nvSpPr>
          <p:cNvPr id="3" name="Content Placeholder 2">
            <a:extLst>
              <a:ext uri="{FF2B5EF4-FFF2-40B4-BE49-F238E27FC236}">
                <a16:creationId xmlns="" xmlns:a16="http://schemas.microsoft.com/office/drawing/2014/main" id="{93BDB7EC-9ECE-4AFD-8FC7-6915FEB78589}"/>
              </a:ext>
            </a:extLst>
          </p:cNvPr>
          <p:cNvSpPr>
            <a:spLocks noGrp="1"/>
          </p:cNvSpPr>
          <p:nvPr>
            <p:ph idx="1"/>
          </p:nvPr>
        </p:nvSpPr>
        <p:spPr/>
        <p:txBody>
          <a:bodyPr/>
          <a:lstStyle/>
          <a:p>
            <a:r>
              <a:rPr lang="en-US"/>
              <a:t>Fully integrating into existing infrastructure and data systems</a:t>
            </a:r>
          </a:p>
          <a:p>
            <a:r>
              <a:rPr lang="en-US"/>
              <a:t>Improving on current functionality</a:t>
            </a:r>
          </a:p>
          <a:p>
            <a:r>
              <a:rPr lang="en-US"/>
              <a:t>Incorporating Data Analysis / Machine Learning to provide predictive data and customized responses </a:t>
            </a:r>
          </a:p>
          <a:p>
            <a:endParaRPr lang="en-US"/>
          </a:p>
        </p:txBody>
      </p:sp>
      <p:sp>
        <p:nvSpPr>
          <p:cNvPr id="4" name="Slide Number Placeholder 3">
            <a:extLst>
              <a:ext uri="{FF2B5EF4-FFF2-40B4-BE49-F238E27FC236}">
                <a16:creationId xmlns="" xmlns:a16="http://schemas.microsoft.com/office/drawing/2014/main" id="{E6E2BB19-CD6B-4FDC-9112-2DFF94EB7418}"/>
              </a:ext>
            </a:extLst>
          </p:cNvPr>
          <p:cNvSpPr>
            <a:spLocks noGrp="1"/>
          </p:cNvSpPr>
          <p:nvPr>
            <p:ph type="sldNum" sz="quarter" idx="12"/>
          </p:nvPr>
        </p:nvSpPr>
        <p:spPr/>
        <p:txBody>
          <a:bodyPr/>
          <a:lstStyle/>
          <a:p>
            <a:fld id="{DA1D69D8-8465-5648-841B-78FF84D4E948}" type="slidenum">
              <a:rPr lang="en-US" smtClean="0"/>
              <a:t>20</a:t>
            </a:fld>
            <a:endParaRPr lang="en-US"/>
          </a:p>
        </p:txBody>
      </p:sp>
    </p:spTree>
    <p:extLst>
      <p:ext uri="{BB962C8B-B14F-4D97-AF65-F5344CB8AC3E}">
        <p14:creationId xmlns:p14="http://schemas.microsoft.com/office/powerpoint/2010/main" val="3207511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E66BDF6-D01C-4CB2-B1F1-D117F99D4FC2}"/>
              </a:ext>
            </a:extLst>
          </p:cNvPr>
          <p:cNvSpPr>
            <a:spLocks noGrp="1"/>
          </p:cNvSpPr>
          <p:nvPr>
            <p:ph type="title"/>
          </p:nvPr>
        </p:nvSpPr>
        <p:spPr>
          <a:xfrm>
            <a:off x="1174722" y="1899556"/>
            <a:ext cx="5062093" cy="742244"/>
          </a:xfrm>
        </p:spPr>
        <p:txBody>
          <a:bodyPr/>
          <a:lstStyle/>
          <a:p>
            <a:r>
              <a:rPr lang="en-US"/>
              <a:t>Future State Enhancements </a:t>
            </a:r>
          </a:p>
        </p:txBody>
      </p:sp>
      <p:sp>
        <p:nvSpPr>
          <p:cNvPr id="4" name="Slide Number Placeholder 3">
            <a:extLst>
              <a:ext uri="{FF2B5EF4-FFF2-40B4-BE49-F238E27FC236}">
                <a16:creationId xmlns="" xmlns:a16="http://schemas.microsoft.com/office/drawing/2014/main" id="{1E5B44F7-6B5B-4AE6-A8D6-A1F96E349FD4}"/>
              </a:ext>
            </a:extLst>
          </p:cNvPr>
          <p:cNvSpPr>
            <a:spLocks noGrp="1"/>
          </p:cNvSpPr>
          <p:nvPr>
            <p:ph type="sldNum" sz="quarter" idx="12"/>
          </p:nvPr>
        </p:nvSpPr>
        <p:spPr/>
        <p:txBody>
          <a:bodyPr/>
          <a:lstStyle/>
          <a:p>
            <a:fld id="{DA1D69D8-8465-5648-841B-78FF84D4E948}" type="slidenum">
              <a:rPr lang="en-US" smtClean="0"/>
              <a:pPr/>
              <a:t>21</a:t>
            </a:fld>
            <a:endParaRPr lang="en-US"/>
          </a:p>
        </p:txBody>
      </p:sp>
      <p:sp>
        <p:nvSpPr>
          <p:cNvPr id="6" name="Title 1">
            <a:extLst/>
          </p:cNvPr>
          <p:cNvSpPr txBox="1">
            <a:spLocks/>
          </p:cNvSpPr>
          <p:nvPr>
            <p:extLst>
              <p:ext uri="{D42A27DB-BD31-4B8C-83A1-F6EECF244321}">
                <p14:modId xmlns:p14="http://schemas.microsoft.com/office/powerpoint/2010/main" val="1686020860"/>
              </p:ext>
            </p:extLst>
          </p:nvPr>
        </p:nvSpPr>
        <p:spPr>
          <a:xfrm>
            <a:off x="1174722" y="2867025"/>
            <a:ext cx="5062538" cy="2912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bg1"/>
                </a:solidFill>
                <a:latin typeface="+mj-lt"/>
                <a:ea typeface="Adelle" charset="0"/>
                <a:cs typeface="Adelle" charset="0"/>
              </a:defRPr>
            </a:lvl1pPr>
          </a:lstStyle>
          <a:p>
            <a:pPr marL="342900" indent="-342900">
              <a:lnSpc>
                <a:spcPct val="150000"/>
              </a:lnSpc>
              <a:buChar char="•"/>
            </a:pPr>
            <a:r>
              <a:rPr lang="en-US" sz="2000"/>
              <a:t>Real-time data-driven service requests</a:t>
            </a:r>
          </a:p>
          <a:p>
            <a:pPr marL="342900" indent="-342900">
              <a:lnSpc>
                <a:spcPct val="150000"/>
              </a:lnSpc>
              <a:buChar char="•"/>
            </a:pPr>
            <a:r>
              <a:rPr lang="en-US" sz="2000"/>
              <a:t>In-database analytics (aggregation, counts, numerical operations)</a:t>
            </a:r>
          </a:p>
          <a:p>
            <a:pPr marL="342900" indent="-342900">
              <a:lnSpc>
                <a:spcPct val="150000"/>
              </a:lnSpc>
              <a:buChar char="•"/>
            </a:pPr>
            <a:r>
              <a:rPr lang="en-US" sz="2000"/>
              <a:t>Expanded architecture to accommodate supporting information (orders, service access frequency, wait times, etc.)</a:t>
            </a:r>
          </a:p>
          <a:p>
            <a:pPr marL="342900" indent="-342900">
              <a:lnSpc>
                <a:spcPct val="150000"/>
              </a:lnSpc>
              <a:buChar char="•"/>
            </a:pPr>
            <a:r>
              <a:rPr lang="en-US" sz="2000"/>
              <a:t>BI applications for guest insights</a:t>
            </a:r>
          </a:p>
        </p:txBody>
      </p:sp>
      <p:sp>
        <p:nvSpPr>
          <p:cNvPr id="7" name="Title 1">
            <a:extLst/>
          </p:cNvPr>
          <p:cNvSpPr txBox="1">
            <a:spLocks/>
          </p:cNvSpPr>
          <p:nvPr>
            <p:extLst>
              <p:ext uri="{D42A27DB-BD31-4B8C-83A1-F6EECF244321}">
                <p14:modId xmlns:p14="http://schemas.microsoft.com/office/powerpoint/2010/main" val="2617593427"/>
              </p:ext>
            </p:extLst>
          </p:nvPr>
        </p:nvSpPr>
        <p:spPr>
          <a:xfrm>
            <a:off x="6420404" y="2867025"/>
            <a:ext cx="5062538" cy="29124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bg1"/>
                </a:solidFill>
                <a:latin typeface="+mj-lt"/>
                <a:ea typeface="Adelle" charset="0"/>
                <a:cs typeface="Adelle" charset="0"/>
              </a:defRPr>
            </a:lvl1pPr>
          </a:lstStyle>
          <a:p>
            <a:pPr marL="342900" indent="-342900">
              <a:lnSpc>
                <a:spcPct val="150000"/>
              </a:lnSpc>
              <a:buChar char="•"/>
            </a:pPr>
            <a:r>
              <a:rPr lang="en-US" sz="2000"/>
              <a:t>"Suite Service, what's the most popular breakfast item?"</a:t>
            </a:r>
            <a:endParaRPr lang="en-US"/>
          </a:p>
          <a:p>
            <a:pPr marL="342900" indent="-342900">
              <a:lnSpc>
                <a:spcPct val="150000"/>
              </a:lnSpc>
              <a:buChar char="•"/>
            </a:pPr>
            <a:r>
              <a:rPr lang="en-US" sz="2000"/>
              <a:t>"Suite Service, when is the gym the most crowded?"</a:t>
            </a:r>
          </a:p>
          <a:p>
            <a:pPr marL="342900" indent="-342900">
              <a:lnSpc>
                <a:spcPct val="150000"/>
              </a:lnSpc>
              <a:buChar char="•"/>
            </a:pPr>
            <a:r>
              <a:rPr lang="en-US" sz="2000"/>
              <a:t>"Suite Service, what kind of salads are on the menu?"</a:t>
            </a:r>
          </a:p>
        </p:txBody>
      </p:sp>
      <p:pic>
        <p:nvPicPr>
          <p:cNvPr id="8" name="Picture 8"/>
          <p:cNvPicPr>
            <a:picLocks noChangeAspect="1"/>
          </p:cNvPicPr>
          <p:nvPr/>
        </p:nvPicPr>
        <p:blipFill>
          <a:blip r:embed="rId3"/>
          <a:stretch>
            <a:fillRect/>
          </a:stretch>
        </p:blipFill>
        <p:spPr>
          <a:xfrm>
            <a:off x="7220960" y="257175"/>
            <a:ext cx="3463100" cy="2556841"/>
          </a:xfrm>
          <a:prstGeom prst="rect">
            <a:avLst/>
          </a:prstGeom>
        </p:spPr>
      </p:pic>
    </p:spTree>
    <p:extLst>
      <p:ext uri="{BB962C8B-B14F-4D97-AF65-F5344CB8AC3E}">
        <p14:creationId xmlns:p14="http://schemas.microsoft.com/office/powerpoint/2010/main" val="1395181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pPr/>
              <a:t>22</a:t>
            </a:fld>
            <a:endParaRPr lang="en-US"/>
          </a:p>
        </p:txBody>
      </p:sp>
    </p:spTree>
    <p:extLst>
      <p:ext uri="{BB962C8B-B14F-4D97-AF65-F5344CB8AC3E}">
        <p14:creationId xmlns:p14="http://schemas.microsoft.com/office/powerpoint/2010/main" val="94639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Github</a:t>
            </a:r>
            <a:endParaRPr lang="en-US" dirty="0"/>
          </a:p>
        </p:txBody>
      </p:sp>
      <p:sp>
        <p:nvSpPr>
          <p:cNvPr id="3" name="Slide Number Placeholder 2"/>
          <p:cNvSpPr>
            <a:spLocks noGrp="1"/>
          </p:cNvSpPr>
          <p:nvPr>
            <p:ph type="sldNum" sz="quarter" idx="12"/>
          </p:nvPr>
        </p:nvSpPr>
        <p:spPr/>
        <p:txBody>
          <a:bodyPr/>
          <a:lstStyle/>
          <a:p>
            <a:fld id="{DA1D69D8-8465-5648-841B-78FF84D4E948}" type="slidenum">
              <a:rPr lang="en-US" smtClean="0"/>
              <a:t>23</a:t>
            </a:fld>
            <a:endParaRPr lang="en-US"/>
          </a:p>
        </p:txBody>
      </p:sp>
      <p:sp>
        <p:nvSpPr>
          <p:cNvPr id="4" name="Content Placeholder 3"/>
          <p:cNvSpPr>
            <a:spLocks noGrp="1"/>
          </p:cNvSpPr>
          <p:nvPr>
            <p:ph idx="1"/>
          </p:nvPr>
        </p:nvSpPr>
        <p:spPr/>
        <p:txBody>
          <a:bodyPr/>
          <a:lstStyle/>
          <a:p>
            <a:r>
              <a:rPr lang="en-US" dirty="0">
                <a:hlinkClick r:id="rId2"/>
              </a:rPr>
              <a:t>https://</a:t>
            </a:r>
            <a:r>
              <a:rPr lang="en-US" dirty="0" smtClean="0">
                <a:hlinkClick r:id="rId2"/>
              </a:rPr>
              <a:t>github.com/mgstigler/SuiteService.git</a:t>
            </a:r>
            <a:endParaRPr lang="en-US" dirty="0" smtClean="0"/>
          </a:p>
          <a:p>
            <a:endParaRPr lang="en-US" dirty="0"/>
          </a:p>
          <a:p>
            <a:r>
              <a:rPr lang="en-US" dirty="0"/>
              <a:t>If you would like to access our skill to test it with your own device, send us your email and we can add you to </a:t>
            </a:r>
            <a:r>
              <a:rPr lang="en-US" dirty="0" smtClean="0"/>
              <a:t>our Developer Portal</a:t>
            </a:r>
            <a:endParaRPr lang="en-US" dirty="0"/>
          </a:p>
          <a:p>
            <a:endParaRPr lang="en-US" dirty="0"/>
          </a:p>
        </p:txBody>
      </p:sp>
    </p:spTree>
    <p:extLst>
      <p:ext uri="{BB962C8B-B14F-4D97-AF65-F5344CB8AC3E}">
        <p14:creationId xmlns:p14="http://schemas.microsoft.com/office/powerpoint/2010/main" val="13413247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Suite Service Architecture Flows</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pPr/>
              <a:t>24</a:t>
            </a:fld>
            <a:endParaRPr lang="en-US"/>
          </a:p>
        </p:txBody>
      </p:sp>
    </p:spTree>
    <p:extLst>
      <p:ext uri="{BB962C8B-B14F-4D97-AF65-F5344CB8AC3E}">
        <p14:creationId xmlns:p14="http://schemas.microsoft.com/office/powerpoint/2010/main" val="1239153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Guest Registration</a:t>
            </a:r>
          </a:p>
        </p:txBody>
      </p:sp>
      <p:sp>
        <p:nvSpPr>
          <p:cNvPr id="4" name="Slide Number Placeholder 3"/>
          <p:cNvSpPr>
            <a:spLocks noGrp="1"/>
          </p:cNvSpPr>
          <p:nvPr>
            <p:ph type="sldNum" sz="quarter" idx="12"/>
          </p:nvPr>
        </p:nvSpPr>
        <p:spPr/>
        <p:txBody>
          <a:bodyPr/>
          <a:lstStyle/>
          <a:p>
            <a:fld id="{DA1D69D8-8465-5648-841B-78FF84D4E948}" type="slidenum">
              <a:rPr lang="en-US" smtClean="0"/>
              <a:t>25</a:t>
            </a:fld>
            <a:endParaRPr lang="en-US"/>
          </a:p>
        </p:txBody>
      </p:sp>
      <p:grpSp>
        <p:nvGrpSpPr>
          <p:cNvPr id="6" name="Group 5"/>
          <p:cNvGrpSpPr/>
          <p:nvPr/>
        </p:nvGrpSpPr>
        <p:grpSpPr>
          <a:xfrm>
            <a:off x="317872" y="5112578"/>
            <a:ext cx="2210091" cy="1204754"/>
            <a:chOff x="7010400" y="5386022"/>
            <a:chExt cx="1981200" cy="1079982"/>
          </a:xfrm>
        </p:grpSpPr>
        <p:sp>
          <p:nvSpPr>
            <p:cNvPr id="7" name="Rectangle 6"/>
            <p:cNvSpPr/>
            <p:nvPr/>
          </p:nvSpPr>
          <p:spPr>
            <a:xfrm>
              <a:off x="7010400" y="5386022"/>
              <a:ext cx="1981200" cy="10799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endParaRPr>
            </a:p>
          </p:txBody>
        </p:sp>
        <p:sp>
          <p:nvSpPr>
            <p:cNvPr id="8" name="TextBox 7"/>
            <p:cNvSpPr txBox="1"/>
            <p:nvPr/>
          </p:nvSpPr>
          <p:spPr>
            <a:xfrm>
              <a:off x="7051350" y="5386022"/>
              <a:ext cx="415498" cy="246221"/>
            </a:xfrm>
            <a:prstGeom prst="rect">
              <a:avLst/>
            </a:prstGeom>
            <a:noFill/>
          </p:spPr>
          <p:txBody>
            <a:bodyPr wrap="none" rtlCol="0">
              <a:spAutoFit/>
            </a:bodyPr>
            <a:lstStyle/>
            <a:p>
              <a:r>
                <a:rPr lang="en-US" sz="1000" b="1" dirty="0" smtClean="0"/>
                <a:t>Key:</a:t>
              </a:r>
              <a:endParaRPr lang="en-US" sz="1000" b="1"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832" y="5709272"/>
              <a:ext cx="142049" cy="170459"/>
            </a:xfrm>
            <a:prstGeom prst="rect">
              <a:avLst/>
            </a:prstGeom>
          </p:spPr>
        </p:pic>
        <p:pic>
          <p:nvPicPr>
            <p:cNvPr id="1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8944" y="6172200"/>
              <a:ext cx="140313" cy="181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7383981" y="5686779"/>
              <a:ext cx="737702" cy="215444"/>
            </a:xfrm>
            <a:prstGeom prst="rect">
              <a:avLst/>
            </a:prstGeom>
            <a:noFill/>
          </p:spPr>
          <p:txBody>
            <a:bodyPr wrap="none" rtlCol="0">
              <a:spAutoFit/>
            </a:bodyPr>
            <a:lstStyle/>
            <a:p>
              <a:r>
                <a:rPr lang="en-US" sz="800" dirty="0" smtClean="0"/>
                <a:t>AWS Lambda</a:t>
              </a:r>
              <a:endParaRPr lang="en-US" sz="800" dirty="0"/>
            </a:p>
          </p:txBody>
        </p:sp>
        <p:sp>
          <p:nvSpPr>
            <p:cNvPr id="12" name="TextBox 11"/>
            <p:cNvSpPr txBox="1"/>
            <p:nvPr/>
          </p:nvSpPr>
          <p:spPr>
            <a:xfrm>
              <a:off x="7383981" y="5895752"/>
              <a:ext cx="909899" cy="193131"/>
            </a:xfrm>
            <a:prstGeom prst="rect">
              <a:avLst/>
            </a:prstGeom>
            <a:noFill/>
          </p:spPr>
          <p:txBody>
            <a:bodyPr wrap="none" rtlCol="0">
              <a:spAutoFit/>
            </a:bodyPr>
            <a:lstStyle/>
            <a:p>
              <a:r>
                <a:rPr lang="en-US" sz="800" dirty="0" smtClean="0"/>
                <a:t>Amazon </a:t>
              </a:r>
              <a:r>
                <a:rPr lang="en-US" sz="800" dirty="0" err="1" smtClean="0"/>
                <a:t>DynamoDB</a:t>
              </a:r>
              <a:endParaRPr lang="en-US" sz="800" dirty="0"/>
            </a:p>
          </p:txBody>
        </p:sp>
        <p:sp>
          <p:nvSpPr>
            <p:cNvPr id="13" name="TextBox 12"/>
            <p:cNvSpPr txBox="1"/>
            <p:nvPr/>
          </p:nvSpPr>
          <p:spPr>
            <a:xfrm>
              <a:off x="7383981" y="6155167"/>
              <a:ext cx="933269" cy="215444"/>
            </a:xfrm>
            <a:prstGeom prst="rect">
              <a:avLst/>
            </a:prstGeom>
            <a:noFill/>
          </p:spPr>
          <p:txBody>
            <a:bodyPr wrap="none" rtlCol="0">
              <a:spAutoFit/>
            </a:bodyPr>
            <a:lstStyle/>
            <a:p>
              <a:r>
                <a:rPr lang="en-US" sz="800" dirty="0" smtClean="0"/>
                <a:t>AWS API Gateway</a:t>
              </a:r>
              <a:endParaRPr lang="en-US" sz="800" dirty="0"/>
            </a:p>
          </p:txBody>
        </p:sp>
      </p:grpSp>
      <p:pic>
        <p:nvPicPr>
          <p:cNvPr id="14" name="Picture 13"/>
          <p:cNvPicPr>
            <a:picLocks noChangeAspect="1"/>
          </p:cNvPicPr>
          <p:nvPr/>
        </p:nvPicPr>
        <p:blipFill>
          <a:blip r:embed="rId4"/>
          <a:stretch>
            <a:fillRect/>
          </a:stretch>
        </p:blipFill>
        <p:spPr>
          <a:xfrm flipH="1">
            <a:off x="504206" y="5720522"/>
            <a:ext cx="182197" cy="208225"/>
          </a:xfrm>
          <a:prstGeom prst="rect">
            <a:avLst/>
          </a:prstGeom>
        </p:spPr>
      </p:pic>
      <p:pic>
        <p:nvPicPr>
          <p:cNvPr id="15" name="Picture 14"/>
          <p:cNvPicPr>
            <a:picLocks noChangeAspect="1"/>
          </p:cNvPicPr>
          <p:nvPr/>
        </p:nvPicPr>
        <p:blipFill>
          <a:blip r:embed="rId5">
            <a:clrChange>
              <a:clrFrom>
                <a:srgbClr val="FEFEFE"/>
              </a:clrFrom>
              <a:clrTo>
                <a:srgbClr val="FEFEFE">
                  <a:alpha val="0"/>
                </a:srgbClr>
              </a:clrTo>
            </a:clrChange>
            <a:duotone>
              <a:prstClr val="black"/>
              <a:schemeClr val="accent1">
                <a:tint val="45000"/>
                <a:satMod val="400000"/>
              </a:schemeClr>
            </a:duotone>
          </a:blip>
          <a:stretch>
            <a:fillRect/>
          </a:stretch>
        </p:blipFill>
        <p:spPr>
          <a:xfrm>
            <a:off x="778932" y="3363856"/>
            <a:ext cx="1004006" cy="955988"/>
          </a:xfrm>
          <a:prstGeom prst="rect">
            <a:avLst/>
          </a:prstGeom>
        </p:spPr>
      </p:pic>
      <p:pic>
        <p:nvPicPr>
          <p:cNvPr id="16" name="Picture 15"/>
          <p:cNvPicPr>
            <a:picLocks noChangeAspect="1"/>
          </p:cNvPicPr>
          <p:nvPr/>
        </p:nvPicPr>
        <p:blipFill>
          <a:blip r:embed="rId6">
            <a:clrChange>
              <a:clrFrom>
                <a:srgbClr val="FFFFFF"/>
              </a:clrFrom>
              <a:clrTo>
                <a:srgbClr val="FFFFFF">
                  <a:alpha val="0"/>
                </a:srgbClr>
              </a:clrTo>
            </a:clrChange>
          </a:blip>
          <a:stretch>
            <a:fillRect/>
          </a:stretch>
        </p:blipFill>
        <p:spPr>
          <a:xfrm>
            <a:off x="2938997" y="3028840"/>
            <a:ext cx="1626020" cy="1626020"/>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0705" y="1662571"/>
            <a:ext cx="1036669" cy="1244002"/>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0704" y="5204155"/>
            <a:ext cx="1036669" cy="1244002"/>
          </a:xfrm>
          <a:prstGeom prst="rect">
            <a:avLst/>
          </a:prstGeom>
        </p:spPr>
      </p:pic>
      <p:pic>
        <p:nvPicPr>
          <p:cNvPr id="19" name="Picture 18"/>
          <p:cNvPicPr>
            <a:picLocks noChangeAspect="1"/>
          </p:cNvPicPr>
          <p:nvPr/>
        </p:nvPicPr>
        <p:blipFill>
          <a:blip r:embed="rId4">
            <a:clrChange>
              <a:clrFrom>
                <a:srgbClr val="FFFFFF"/>
              </a:clrFrom>
              <a:clrTo>
                <a:srgbClr val="FFFFFF">
                  <a:alpha val="0"/>
                </a:srgbClr>
              </a:clrTo>
            </a:clrChange>
          </a:blip>
          <a:stretch>
            <a:fillRect/>
          </a:stretch>
        </p:blipFill>
        <p:spPr>
          <a:xfrm flipH="1">
            <a:off x="9997850" y="2769434"/>
            <a:ext cx="944690" cy="1079645"/>
          </a:xfrm>
          <a:prstGeom prst="rect">
            <a:avLst/>
          </a:prstGeom>
        </p:spPr>
      </p:pic>
      <p:sp>
        <p:nvSpPr>
          <p:cNvPr id="20" name="TextBox 19"/>
          <p:cNvSpPr txBox="1"/>
          <p:nvPr/>
        </p:nvSpPr>
        <p:spPr>
          <a:xfrm>
            <a:off x="3416140" y="2659508"/>
            <a:ext cx="778868" cy="369332"/>
          </a:xfrm>
          <a:prstGeom prst="rect">
            <a:avLst/>
          </a:prstGeom>
          <a:noFill/>
        </p:spPr>
        <p:txBody>
          <a:bodyPr wrap="none" rtlCol="0">
            <a:spAutoFit/>
          </a:bodyPr>
          <a:lstStyle/>
          <a:p>
            <a:r>
              <a:rPr lang="en-US" dirty="0" smtClean="0"/>
              <a:t>/room</a:t>
            </a:r>
            <a:endParaRPr lang="en-US" dirty="0"/>
          </a:p>
        </p:txBody>
      </p:sp>
      <p:sp>
        <p:nvSpPr>
          <p:cNvPr id="21" name="TextBox 20"/>
          <p:cNvSpPr txBox="1"/>
          <p:nvPr/>
        </p:nvSpPr>
        <p:spPr>
          <a:xfrm>
            <a:off x="5308083" y="2082667"/>
            <a:ext cx="672172" cy="369332"/>
          </a:xfrm>
          <a:prstGeom prst="rect">
            <a:avLst/>
          </a:prstGeom>
          <a:noFill/>
        </p:spPr>
        <p:txBody>
          <a:bodyPr wrap="none" rtlCol="0">
            <a:spAutoFit/>
          </a:bodyPr>
          <a:lstStyle/>
          <a:p>
            <a:r>
              <a:rPr lang="en-US" dirty="0" smtClean="0"/>
              <a:t>POST</a:t>
            </a:r>
            <a:endParaRPr lang="en-US" dirty="0"/>
          </a:p>
        </p:txBody>
      </p:sp>
      <p:sp>
        <p:nvSpPr>
          <p:cNvPr id="22" name="TextBox 21"/>
          <p:cNvSpPr txBox="1"/>
          <p:nvPr/>
        </p:nvSpPr>
        <p:spPr>
          <a:xfrm>
            <a:off x="5308083" y="5649128"/>
            <a:ext cx="554960" cy="369332"/>
          </a:xfrm>
          <a:prstGeom prst="rect">
            <a:avLst/>
          </a:prstGeom>
          <a:noFill/>
        </p:spPr>
        <p:txBody>
          <a:bodyPr wrap="none" rtlCol="0">
            <a:spAutoFit/>
          </a:bodyPr>
          <a:lstStyle/>
          <a:p>
            <a:r>
              <a:rPr lang="en-US" dirty="0" smtClean="0"/>
              <a:t>GET</a:t>
            </a:r>
            <a:endParaRPr lang="en-US" dirty="0"/>
          </a:p>
        </p:txBody>
      </p:sp>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30704" y="3374841"/>
            <a:ext cx="1036669" cy="1244002"/>
          </a:xfrm>
          <a:prstGeom prst="rect">
            <a:avLst/>
          </a:prstGeom>
        </p:spPr>
      </p:pic>
      <p:sp>
        <p:nvSpPr>
          <p:cNvPr id="24" name="TextBox 23"/>
          <p:cNvSpPr txBox="1"/>
          <p:nvPr/>
        </p:nvSpPr>
        <p:spPr>
          <a:xfrm>
            <a:off x="5308083" y="3778112"/>
            <a:ext cx="562975" cy="369332"/>
          </a:xfrm>
          <a:prstGeom prst="rect">
            <a:avLst/>
          </a:prstGeom>
          <a:noFill/>
        </p:spPr>
        <p:txBody>
          <a:bodyPr wrap="none" rtlCol="0">
            <a:spAutoFit/>
          </a:bodyPr>
          <a:lstStyle/>
          <a:p>
            <a:r>
              <a:rPr lang="en-US" dirty="0" smtClean="0"/>
              <a:t>PUT</a:t>
            </a:r>
            <a:endParaRPr lang="en-US" dirty="0"/>
          </a:p>
        </p:txBody>
      </p:sp>
      <p:sp>
        <p:nvSpPr>
          <p:cNvPr id="25" name="TextBox 24"/>
          <p:cNvSpPr txBox="1"/>
          <p:nvPr/>
        </p:nvSpPr>
        <p:spPr>
          <a:xfrm>
            <a:off x="5988022" y="2919985"/>
            <a:ext cx="1322029" cy="369332"/>
          </a:xfrm>
          <a:prstGeom prst="rect">
            <a:avLst/>
          </a:prstGeom>
          <a:noFill/>
        </p:spPr>
        <p:txBody>
          <a:bodyPr wrap="none" rtlCol="0">
            <a:spAutoFit/>
          </a:bodyPr>
          <a:lstStyle/>
          <a:p>
            <a:r>
              <a:rPr lang="en-US" smtClean="0"/>
              <a:t>createRoom</a:t>
            </a:r>
            <a:endParaRPr lang="en-US" dirty="0"/>
          </a:p>
        </p:txBody>
      </p:sp>
      <p:sp>
        <p:nvSpPr>
          <p:cNvPr id="26" name="TextBox 25"/>
          <p:cNvSpPr txBox="1"/>
          <p:nvPr/>
        </p:nvSpPr>
        <p:spPr>
          <a:xfrm>
            <a:off x="6135937" y="6451027"/>
            <a:ext cx="1031436" cy="369332"/>
          </a:xfrm>
          <a:prstGeom prst="rect">
            <a:avLst/>
          </a:prstGeom>
          <a:noFill/>
        </p:spPr>
        <p:txBody>
          <a:bodyPr wrap="none" rtlCol="0">
            <a:spAutoFit/>
          </a:bodyPr>
          <a:lstStyle/>
          <a:p>
            <a:r>
              <a:rPr lang="en-US" smtClean="0"/>
              <a:t>getRoom</a:t>
            </a:r>
            <a:endParaRPr lang="en-US" dirty="0"/>
          </a:p>
        </p:txBody>
      </p:sp>
      <p:sp>
        <p:nvSpPr>
          <p:cNvPr id="27" name="TextBox 26"/>
          <p:cNvSpPr txBox="1"/>
          <p:nvPr/>
        </p:nvSpPr>
        <p:spPr>
          <a:xfrm>
            <a:off x="5950449" y="4676562"/>
            <a:ext cx="1397177" cy="369332"/>
          </a:xfrm>
          <a:prstGeom prst="rect">
            <a:avLst/>
          </a:prstGeom>
          <a:noFill/>
        </p:spPr>
        <p:txBody>
          <a:bodyPr wrap="none" rtlCol="0">
            <a:spAutoFit/>
          </a:bodyPr>
          <a:lstStyle/>
          <a:p>
            <a:r>
              <a:rPr lang="en-US" smtClean="0"/>
              <a:t>updateRoom</a:t>
            </a:r>
            <a:endParaRPr lang="en-US" dirty="0"/>
          </a:p>
        </p:txBody>
      </p:sp>
      <p:sp>
        <p:nvSpPr>
          <p:cNvPr id="28" name="TextBox 27"/>
          <p:cNvSpPr txBox="1"/>
          <p:nvPr/>
        </p:nvSpPr>
        <p:spPr>
          <a:xfrm>
            <a:off x="9144094" y="4105630"/>
            <a:ext cx="2652201" cy="2308324"/>
          </a:xfrm>
          <a:prstGeom prst="rect">
            <a:avLst/>
          </a:prstGeom>
          <a:noFill/>
        </p:spPr>
        <p:txBody>
          <a:bodyPr wrap="none" rtlCol="0">
            <a:spAutoFit/>
          </a:bodyPr>
          <a:lstStyle/>
          <a:p>
            <a:pPr algn="ctr"/>
            <a:r>
              <a:rPr lang="en-US" dirty="0" smtClean="0"/>
              <a:t>Guests</a:t>
            </a:r>
          </a:p>
          <a:p>
            <a:r>
              <a:rPr lang="en-US" dirty="0" smtClean="0"/>
              <a:t>{</a:t>
            </a:r>
            <a:br>
              <a:rPr lang="en-US" dirty="0" smtClean="0"/>
            </a:br>
            <a:r>
              <a:rPr lang="en-US" dirty="0" smtClean="0"/>
              <a:t>“</a:t>
            </a:r>
            <a:r>
              <a:rPr lang="en-US" dirty="0" err="1" smtClean="0"/>
              <a:t>AlexaId</a:t>
            </a:r>
            <a:r>
              <a:rPr lang="en-US" dirty="0" smtClean="0"/>
              <a:t>” : “string”,</a:t>
            </a:r>
          </a:p>
          <a:p>
            <a:r>
              <a:rPr lang="en-US" dirty="0" smtClean="0"/>
              <a:t>“</a:t>
            </a:r>
            <a:r>
              <a:rPr lang="en-US" dirty="0" err="1" smtClean="0"/>
              <a:t>RoomNumber</a:t>
            </a:r>
            <a:r>
              <a:rPr lang="en-US" dirty="0" smtClean="0"/>
              <a:t>” : “string”,</a:t>
            </a:r>
          </a:p>
          <a:p>
            <a:r>
              <a:rPr lang="en-US" dirty="0" smtClean="0"/>
              <a:t>“</a:t>
            </a:r>
            <a:r>
              <a:rPr lang="en-US" dirty="0" err="1" smtClean="0"/>
              <a:t>Fname</a:t>
            </a:r>
            <a:r>
              <a:rPr lang="en-US" dirty="0" smtClean="0"/>
              <a:t>” : “string”,</a:t>
            </a:r>
          </a:p>
          <a:p>
            <a:r>
              <a:rPr lang="en-US" dirty="0" smtClean="0"/>
              <a:t>“</a:t>
            </a:r>
            <a:r>
              <a:rPr lang="en-US" dirty="0" err="1" smtClean="0"/>
              <a:t>Lname</a:t>
            </a:r>
            <a:r>
              <a:rPr lang="en-US" dirty="0" smtClean="0"/>
              <a:t>” : “string”,</a:t>
            </a:r>
          </a:p>
          <a:p>
            <a:r>
              <a:rPr lang="en-US" dirty="0" smtClean="0"/>
              <a:t>“</a:t>
            </a:r>
            <a:r>
              <a:rPr lang="en-US" dirty="0" err="1" smtClean="0"/>
              <a:t>PhoneNumber</a:t>
            </a:r>
            <a:r>
              <a:rPr lang="en-US" dirty="0" smtClean="0"/>
              <a:t>” : “string”</a:t>
            </a:r>
          </a:p>
          <a:p>
            <a:r>
              <a:rPr lang="en-US" dirty="0"/>
              <a:t>}</a:t>
            </a:r>
            <a:endParaRPr lang="en-US" dirty="0" smtClean="0"/>
          </a:p>
        </p:txBody>
      </p:sp>
      <p:cxnSp>
        <p:nvCxnSpPr>
          <p:cNvPr id="29" name="Straight Arrow Connector 28"/>
          <p:cNvCxnSpPr/>
          <p:nvPr/>
        </p:nvCxnSpPr>
        <p:spPr>
          <a:xfrm>
            <a:off x="1782938" y="3841850"/>
            <a:ext cx="1156059"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flipV="1">
            <a:off x="4615856" y="2550271"/>
            <a:ext cx="914400" cy="95348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1" name="Straight Arrow Connector 30"/>
          <p:cNvCxnSpPr/>
          <p:nvPr/>
        </p:nvCxnSpPr>
        <p:spPr>
          <a:xfrm>
            <a:off x="4613414" y="4340135"/>
            <a:ext cx="787805" cy="104676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2" name="Straight Arrow Connector 31"/>
          <p:cNvCxnSpPr/>
          <p:nvPr/>
        </p:nvCxnSpPr>
        <p:spPr>
          <a:xfrm>
            <a:off x="4613414" y="3955926"/>
            <a:ext cx="604017"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33" name="Straight Arrow Connector 32"/>
          <p:cNvCxnSpPr/>
          <p:nvPr/>
        </p:nvCxnSpPr>
        <p:spPr>
          <a:xfrm flipV="1">
            <a:off x="7378717" y="3467100"/>
            <a:ext cx="2436486" cy="48067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4" name="TextBox 33"/>
          <p:cNvSpPr txBox="1"/>
          <p:nvPr/>
        </p:nvSpPr>
        <p:spPr>
          <a:xfrm>
            <a:off x="470233" y="2786299"/>
            <a:ext cx="2292744" cy="369332"/>
          </a:xfrm>
          <a:prstGeom prst="rect">
            <a:avLst/>
          </a:prstGeom>
          <a:noFill/>
        </p:spPr>
        <p:txBody>
          <a:bodyPr wrap="none" rtlCol="0">
            <a:spAutoFit/>
          </a:bodyPr>
          <a:lstStyle/>
          <a:p>
            <a:r>
              <a:rPr lang="en-US" smtClean="0"/>
              <a:t>1. </a:t>
            </a:r>
            <a:r>
              <a:rPr lang="en-US" dirty="0" smtClean="0"/>
              <a:t>Assign guest a room</a:t>
            </a:r>
            <a:endParaRPr lang="en-US" dirty="0"/>
          </a:p>
        </p:txBody>
      </p:sp>
      <p:sp>
        <p:nvSpPr>
          <p:cNvPr id="35" name="TextBox 34"/>
          <p:cNvSpPr txBox="1"/>
          <p:nvPr/>
        </p:nvSpPr>
        <p:spPr>
          <a:xfrm>
            <a:off x="7705106" y="2006015"/>
            <a:ext cx="4220194" cy="369332"/>
          </a:xfrm>
          <a:prstGeom prst="rect">
            <a:avLst/>
          </a:prstGeom>
          <a:noFill/>
        </p:spPr>
        <p:txBody>
          <a:bodyPr wrap="none" rtlCol="0">
            <a:spAutoFit/>
          </a:bodyPr>
          <a:lstStyle/>
          <a:p>
            <a:r>
              <a:rPr lang="en-US" dirty="0"/>
              <a:t>2</a:t>
            </a:r>
            <a:r>
              <a:rPr lang="en-US" dirty="0" smtClean="0"/>
              <a:t>. Update the room with guest information</a:t>
            </a:r>
            <a:endParaRPr lang="en-US" dirty="0"/>
          </a:p>
        </p:txBody>
      </p:sp>
    </p:spTree>
    <p:extLst>
      <p:ext uri="{BB962C8B-B14F-4D97-AF65-F5344CB8AC3E}">
        <p14:creationId xmlns:p14="http://schemas.microsoft.com/office/powerpoint/2010/main" val="51052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Alerts</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t>26</a:t>
            </a:fld>
            <a:endParaRPr lang="en-US"/>
          </a:p>
        </p:txBody>
      </p:sp>
      <p:grpSp>
        <p:nvGrpSpPr>
          <p:cNvPr id="36" name="Group 35"/>
          <p:cNvGrpSpPr/>
          <p:nvPr/>
        </p:nvGrpSpPr>
        <p:grpSpPr>
          <a:xfrm>
            <a:off x="311158" y="5196046"/>
            <a:ext cx="2210091" cy="1204754"/>
            <a:chOff x="7010400" y="5386022"/>
            <a:chExt cx="1981200" cy="1079982"/>
          </a:xfrm>
        </p:grpSpPr>
        <p:sp>
          <p:nvSpPr>
            <p:cNvPr id="37" name="Rectangle 36"/>
            <p:cNvSpPr/>
            <p:nvPr/>
          </p:nvSpPr>
          <p:spPr>
            <a:xfrm>
              <a:off x="7010400" y="5386022"/>
              <a:ext cx="1981200" cy="107998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b="1" dirty="0">
                <a:solidFill>
                  <a:schemeClr val="tx1"/>
                </a:solidFill>
              </a:endParaRPr>
            </a:p>
          </p:txBody>
        </p:sp>
        <p:sp>
          <p:nvSpPr>
            <p:cNvPr id="38" name="TextBox 37"/>
            <p:cNvSpPr txBox="1"/>
            <p:nvPr/>
          </p:nvSpPr>
          <p:spPr>
            <a:xfrm>
              <a:off x="7051350" y="5386022"/>
              <a:ext cx="415498" cy="246221"/>
            </a:xfrm>
            <a:prstGeom prst="rect">
              <a:avLst/>
            </a:prstGeom>
            <a:noFill/>
          </p:spPr>
          <p:txBody>
            <a:bodyPr wrap="none" rtlCol="0">
              <a:spAutoFit/>
            </a:bodyPr>
            <a:lstStyle/>
            <a:p>
              <a:r>
                <a:rPr lang="en-US" sz="1000" b="1" dirty="0" smtClean="0"/>
                <a:t>Key:</a:t>
              </a:r>
              <a:endParaRPr lang="en-US" sz="1000" b="1" dirty="0"/>
            </a:p>
          </p:txBody>
        </p:sp>
        <p:pic>
          <p:nvPicPr>
            <p:cNvPr id="39" name="Picture 3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81832" y="5709272"/>
              <a:ext cx="142049" cy="170459"/>
            </a:xfrm>
            <a:prstGeom prst="rect">
              <a:avLst/>
            </a:prstGeom>
          </p:spPr>
        </p:pic>
        <p:pic>
          <p:nvPicPr>
            <p:cNvPr id="4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8944" y="6172200"/>
              <a:ext cx="140313" cy="181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1" name="TextBox 40"/>
            <p:cNvSpPr txBox="1"/>
            <p:nvPr/>
          </p:nvSpPr>
          <p:spPr>
            <a:xfrm>
              <a:off x="7383981" y="5686779"/>
              <a:ext cx="737702" cy="215444"/>
            </a:xfrm>
            <a:prstGeom prst="rect">
              <a:avLst/>
            </a:prstGeom>
            <a:noFill/>
          </p:spPr>
          <p:txBody>
            <a:bodyPr wrap="none" rtlCol="0">
              <a:spAutoFit/>
            </a:bodyPr>
            <a:lstStyle/>
            <a:p>
              <a:r>
                <a:rPr lang="en-US" sz="800" dirty="0" smtClean="0"/>
                <a:t>AWS Lambda</a:t>
              </a:r>
              <a:endParaRPr lang="en-US" sz="800" dirty="0"/>
            </a:p>
          </p:txBody>
        </p:sp>
        <p:sp>
          <p:nvSpPr>
            <p:cNvPr id="42" name="TextBox 41"/>
            <p:cNvSpPr txBox="1"/>
            <p:nvPr/>
          </p:nvSpPr>
          <p:spPr>
            <a:xfrm>
              <a:off x="7383981" y="5895752"/>
              <a:ext cx="909899" cy="193131"/>
            </a:xfrm>
            <a:prstGeom prst="rect">
              <a:avLst/>
            </a:prstGeom>
            <a:noFill/>
          </p:spPr>
          <p:txBody>
            <a:bodyPr wrap="none" rtlCol="0">
              <a:spAutoFit/>
            </a:bodyPr>
            <a:lstStyle/>
            <a:p>
              <a:r>
                <a:rPr lang="en-US" sz="800" dirty="0" smtClean="0"/>
                <a:t>Amazon </a:t>
              </a:r>
              <a:r>
                <a:rPr lang="en-US" sz="800" dirty="0" err="1" smtClean="0"/>
                <a:t>DynamoDB</a:t>
              </a:r>
              <a:endParaRPr lang="en-US" sz="800" dirty="0"/>
            </a:p>
          </p:txBody>
        </p:sp>
        <p:sp>
          <p:nvSpPr>
            <p:cNvPr id="43" name="TextBox 42"/>
            <p:cNvSpPr txBox="1"/>
            <p:nvPr/>
          </p:nvSpPr>
          <p:spPr>
            <a:xfrm>
              <a:off x="7383981" y="6155167"/>
              <a:ext cx="933269" cy="215444"/>
            </a:xfrm>
            <a:prstGeom prst="rect">
              <a:avLst/>
            </a:prstGeom>
            <a:noFill/>
          </p:spPr>
          <p:txBody>
            <a:bodyPr wrap="none" rtlCol="0">
              <a:spAutoFit/>
            </a:bodyPr>
            <a:lstStyle/>
            <a:p>
              <a:r>
                <a:rPr lang="en-US" sz="800" dirty="0" smtClean="0"/>
                <a:t>AWS API Gateway</a:t>
              </a:r>
              <a:endParaRPr lang="en-US" sz="800" dirty="0"/>
            </a:p>
          </p:txBody>
        </p:sp>
      </p:grpSp>
      <p:pic>
        <p:nvPicPr>
          <p:cNvPr id="44" name="Picture 43"/>
          <p:cNvPicPr>
            <a:picLocks noChangeAspect="1"/>
          </p:cNvPicPr>
          <p:nvPr/>
        </p:nvPicPr>
        <p:blipFill>
          <a:blip r:embed="rId4"/>
          <a:stretch>
            <a:fillRect/>
          </a:stretch>
        </p:blipFill>
        <p:spPr>
          <a:xfrm flipH="1">
            <a:off x="497492" y="5803990"/>
            <a:ext cx="182197" cy="208225"/>
          </a:xfrm>
          <a:prstGeom prst="rect">
            <a:avLst/>
          </a:prstGeom>
        </p:spPr>
      </p:pic>
      <p:pic>
        <p:nvPicPr>
          <p:cNvPr id="45" name="Picture 44"/>
          <p:cNvPicPr>
            <a:picLocks noChangeAspect="1"/>
          </p:cNvPicPr>
          <p:nvPr/>
        </p:nvPicPr>
        <p:blipFill>
          <a:blip r:embed="rId5">
            <a:clrChange>
              <a:clrFrom>
                <a:srgbClr val="FFFFFF"/>
              </a:clrFrom>
              <a:clrTo>
                <a:srgbClr val="FFFFFF">
                  <a:alpha val="0"/>
                </a:srgbClr>
              </a:clrTo>
            </a:clrChange>
          </a:blip>
          <a:stretch>
            <a:fillRect/>
          </a:stretch>
        </p:blipFill>
        <p:spPr>
          <a:xfrm>
            <a:off x="417610" y="2735884"/>
            <a:ext cx="2637690" cy="1976555"/>
          </a:xfrm>
          <a:prstGeom prst="rect">
            <a:avLst/>
          </a:prstGeom>
        </p:spPr>
      </p:pic>
      <p:pic>
        <p:nvPicPr>
          <p:cNvPr id="46" name="Picture 4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7401" y="2931888"/>
            <a:ext cx="1036669" cy="1244002"/>
          </a:xfrm>
          <a:prstGeom prst="rect">
            <a:avLst/>
          </a:prstGeom>
        </p:spPr>
      </p:pic>
      <p:sp>
        <p:nvSpPr>
          <p:cNvPr id="47" name="TextBox 46"/>
          <p:cNvSpPr txBox="1"/>
          <p:nvPr/>
        </p:nvSpPr>
        <p:spPr>
          <a:xfrm>
            <a:off x="3591844" y="4253257"/>
            <a:ext cx="909223" cy="369332"/>
          </a:xfrm>
          <a:prstGeom prst="rect">
            <a:avLst/>
          </a:prstGeom>
          <a:noFill/>
        </p:spPr>
        <p:txBody>
          <a:bodyPr wrap="none" rtlCol="0">
            <a:spAutoFit/>
          </a:bodyPr>
          <a:lstStyle/>
          <a:p>
            <a:r>
              <a:rPr lang="en-US" dirty="0" smtClean="0"/>
              <a:t>handler</a:t>
            </a:r>
            <a:endParaRPr lang="en-US" dirty="0"/>
          </a:p>
        </p:txBody>
      </p:sp>
      <p:pic>
        <p:nvPicPr>
          <p:cNvPr id="48" name="Picture 47"/>
          <p:cNvPicPr>
            <a:picLocks noChangeAspect="1"/>
          </p:cNvPicPr>
          <p:nvPr/>
        </p:nvPicPr>
        <p:blipFill>
          <a:blip r:embed="rId7">
            <a:clrChange>
              <a:clrFrom>
                <a:srgbClr val="FEFEFE"/>
              </a:clrFrom>
              <a:clrTo>
                <a:srgbClr val="FEFEFE">
                  <a:alpha val="0"/>
                </a:srgbClr>
              </a:clrTo>
            </a:clrChange>
          </a:blip>
          <a:stretch>
            <a:fillRect/>
          </a:stretch>
        </p:blipFill>
        <p:spPr>
          <a:xfrm>
            <a:off x="10709559" y="3437616"/>
            <a:ext cx="1004006" cy="955988"/>
          </a:xfrm>
          <a:prstGeom prst="rect">
            <a:avLst/>
          </a:prstGeom>
        </p:spPr>
      </p:pic>
      <p:pic>
        <p:nvPicPr>
          <p:cNvPr id="49" name="Picture 48"/>
          <p:cNvPicPr>
            <a:picLocks noChangeAspect="1"/>
          </p:cNvPicPr>
          <p:nvPr/>
        </p:nvPicPr>
        <p:blipFill>
          <a:blip r:embed="rId8">
            <a:clrChange>
              <a:clrFrom>
                <a:srgbClr val="FFFFFF"/>
              </a:clrFrom>
              <a:clrTo>
                <a:srgbClr val="FFFFFF">
                  <a:alpha val="0"/>
                </a:srgbClr>
              </a:clrTo>
            </a:clrChange>
          </a:blip>
          <a:stretch>
            <a:fillRect/>
          </a:stretch>
        </p:blipFill>
        <p:spPr>
          <a:xfrm>
            <a:off x="7762791" y="2884885"/>
            <a:ext cx="1626020" cy="1626020"/>
          </a:xfrm>
          <a:prstGeom prst="rect">
            <a:avLst/>
          </a:prstGeom>
        </p:spPr>
      </p:pic>
      <p:sp>
        <p:nvSpPr>
          <p:cNvPr id="50" name="TextBox 49"/>
          <p:cNvSpPr txBox="1"/>
          <p:nvPr/>
        </p:nvSpPr>
        <p:spPr>
          <a:xfrm>
            <a:off x="8195187" y="2422238"/>
            <a:ext cx="796052" cy="369332"/>
          </a:xfrm>
          <a:prstGeom prst="rect">
            <a:avLst/>
          </a:prstGeom>
          <a:noFill/>
        </p:spPr>
        <p:txBody>
          <a:bodyPr wrap="none" rtlCol="0">
            <a:spAutoFit/>
          </a:bodyPr>
          <a:lstStyle/>
          <a:p>
            <a:r>
              <a:rPr lang="en-US" dirty="0" smtClean="0"/>
              <a:t>/alerts</a:t>
            </a:r>
            <a:endParaRPr lang="en-US" dirty="0"/>
          </a:p>
        </p:txBody>
      </p:sp>
      <p:cxnSp>
        <p:nvCxnSpPr>
          <p:cNvPr id="51" name="Straight Arrow Connector 50"/>
          <p:cNvCxnSpPr/>
          <p:nvPr/>
        </p:nvCxnSpPr>
        <p:spPr>
          <a:xfrm flipV="1">
            <a:off x="9471039" y="3434471"/>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2" name="Straight Arrow Connector 51"/>
          <p:cNvCxnSpPr/>
          <p:nvPr/>
        </p:nvCxnSpPr>
        <p:spPr>
          <a:xfrm flipH="1" flipV="1">
            <a:off x="9513902" y="4375784"/>
            <a:ext cx="1005862" cy="178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53" name="Rectangle 52"/>
          <p:cNvSpPr/>
          <p:nvPr/>
        </p:nvSpPr>
        <p:spPr>
          <a:xfrm>
            <a:off x="9691534" y="3004454"/>
            <a:ext cx="554960" cy="369332"/>
          </a:xfrm>
          <a:prstGeom prst="rect">
            <a:avLst/>
          </a:prstGeom>
        </p:spPr>
        <p:txBody>
          <a:bodyPr wrap="none">
            <a:spAutoFit/>
          </a:bodyPr>
          <a:lstStyle/>
          <a:p>
            <a:r>
              <a:rPr lang="en-US" smtClean="0"/>
              <a:t>GET</a:t>
            </a:r>
            <a:endParaRPr lang="en-US" dirty="0"/>
          </a:p>
        </p:txBody>
      </p:sp>
      <p:sp>
        <p:nvSpPr>
          <p:cNvPr id="54" name="Rectangle 53"/>
          <p:cNvSpPr/>
          <p:nvPr/>
        </p:nvSpPr>
        <p:spPr>
          <a:xfrm>
            <a:off x="9691534" y="4534556"/>
            <a:ext cx="672172" cy="369332"/>
          </a:xfrm>
          <a:prstGeom prst="rect">
            <a:avLst/>
          </a:prstGeom>
        </p:spPr>
        <p:txBody>
          <a:bodyPr wrap="none">
            <a:spAutoFit/>
          </a:bodyPr>
          <a:lstStyle/>
          <a:p>
            <a:r>
              <a:rPr lang="en-US" dirty="0" smtClean="0"/>
              <a:t>POST</a:t>
            </a:r>
            <a:endParaRPr lang="en-US" dirty="0"/>
          </a:p>
        </p:txBody>
      </p:sp>
      <p:pic>
        <p:nvPicPr>
          <p:cNvPr id="55" name="Picture 54"/>
          <p:cNvPicPr>
            <a:picLocks noChangeAspect="1"/>
          </p:cNvPicPr>
          <p:nvPr/>
        </p:nvPicPr>
        <p:blipFill>
          <a:blip r:embed="rId4">
            <a:clrChange>
              <a:clrFrom>
                <a:srgbClr val="FFFFFF"/>
              </a:clrFrom>
              <a:clrTo>
                <a:srgbClr val="FFFFFF">
                  <a:alpha val="0"/>
                </a:srgbClr>
              </a:clrTo>
            </a:clrChange>
          </a:blip>
          <a:stretch>
            <a:fillRect/>
          </a:stretch>
        </p:blipFill>
        <p:spPr>
          <a:xfrm flipH="1">
            <a:off x="5946835" y="3096244"/>
            <a:ext cx="944690" cy="1079645"/>
          </a:xfrm>
          <a:prstGeom prst="rect">
            <a:avLst/>
          </a:prstGeom>
        </p:spPr>
      </p:pic>
      <p:sp>
        <p:nvSpPr>
          <p:cNvPr id="56" name="TextBox 55"/>
          <p:cNvSpPr txBox="1"/>
          <p:nvPr/>
        </p:nvSpPr>
        <p:spPr>
          <a:xfrm>
            <a:off x="6812172" y="1714352"/>
            <a:ext cx="1598515" cy="1785104"/>
          </a:xfrm>
          <a:prstGeom prst="rect">
            <a:avLst/>
          </a:prstGeom>
          <a:noFill/>
        </p:spPr>
        <p:txBody>
          <a:bodyPr wrap="none" rtlCol="0">
            <a:spAutoFit/>
          </a:bodyPr>
          <a:lstStyle/>
          <a:p>
            <a:r>
              <a:rPr lang="en-US" sz="1000" dirty="0" smtClean="0"/>
              <a:t>Alerts</a:t>
            </a:r>
          </a:p>
          <a:p>
            <a:r>
              <a:rPr lang="en-US" sz="1000" dirty="0" smtClean="0"/>
              <a:t>{ </a:t>
            </a:r>
          </a:p>
          <a:p>
            <a:r>
              <a:rPr lang="en-US" sz="1000" dirty="0" smtClean="0"/>
              <a:t>“Message” : “string”,</a:t>
            </a:r>
          </a:p>
          <a:p>
            <a:r>
              <a:rPr lang="en-US" sz="1000" dirty="0" smtClean="0"/>
              <a:t>“Service”: “string”,</a:t>
            </a:r>
          </a:p>
          <a:p>
            <a:r>
              <a:rPr lang="en-US" sz="1000" dirty="0" smtClean="0"/>
              <a:t>“</a:t>
            </a:r>
            <a:r>
              <a:rPr lang="en-US" sz="1000" dirty="0" err="1" smtClean="0"/>
              <a:t>Fname</a:t>
            </a:r>
            <a:r>
              <a:rPr lang="en-US" sz="1000" dirty="0" smtClean="0"/>
              <a:t>”: “string”,</a:t>
            </a:r>
          </a:p>
          <a:p>
            <a:r>
              <a:rPr lang="en-US" sz="1000" dirty="0" smtClean="0"/>
              <a:t>“</a:t>
            </a:r>
            <a:r>
              <a:rPr lang="en-US" sz="1000" dirty="0" err="1" smtClean="0"/>
              <a:t>Lname</a:t>
            </a:r>
            <a:r>
              <a:rPr lang="en-US" sz="1000" dirty="0" smtClean="0"/>
              <a:t>”: “string”,</a:t>
            </a:r>
          </a:p>
          <a:p>
            <a:r>
              <a:rPr lang="en-US" sz="1000" dirty="0" smtClean="0"/>
              <a:t>“</a:t>
            </a:r>
            <a:r>
              <a:rPr lang="en-US" sz="1000" dirty="0" err="1" smtClean="0"/>
              <a:t>PhoneNumber</a:t>
            </a:r>
            <a:r>
              <a:rPr lang="en-US" sz="1000" dirty="0" smtClean="0"/>
              <a:t>”:”string”,</a:t>
            </a:r>
          </a:p>
          <a:p>
            <a:r>
              <a:rPr lang="en-US" sz="1000" dirty="0" smtClean="0"/>
              <a:t>“</a:t>
            </a:r>
            <a:r>
              <a:rPr lang="en-US" sz="1000" dirty="0" err="1" smtClean="0"/>
              <a:t>RoomNumber</a:t>
            </a:r>
            <a:r>
              <a:rPr lang="en-US" sz="1000" dirty="0" smtClean="0"/>
              <a:t>”: “string”,</a:t>
            </a:r>
          </a:p>
          <a:p>
            <a:r>
              <a:rPr lang="en-US" sz="1000" dirty="0" smtClean="0"/>
              <a:t>“Timestamp” : “</a:t>
            </a:r>
            <a:r>
              <a:rPr lang="en-US" sz="1000" dirty="0" err="1" smtClean="0"/>
              <a:t>DateObj</a:t>
            </a:r>
            <a:r>
              <a:rPr lang="en-US" sz="1000" dirty="0" smtClean="0"/>
              <a:t>”,</a:t>
            </a:r>
          </a:p>
          <a:p>
            <a:r>
              <a:rPr lang="en-US" sz="1000" dirty="0" smtClean="0"/>
              <a:t>“</a:t>
            </a:r>
            <a:r>
              <a:rPr lang="en-US" sz="1000" dirty="0" err="1" smtClean="0"/>
              <a:t>isActive</a:t>
            </a:r>
            <a:r>
              <a:rPr lang="en-US" sz="1000" dirty="0" smtClean="0"/>
              <a:t>”: bool</a:t>
            </a:r>
          </a:p>
          <a:p>
            <a:r>
              <a:rPr lang="en-US" sz="1000" dirty="0"/>
              <a:t>}</a:t>
            </a:r>
          </a:p>
        </p:txBody>
      </p:sp>
      <p:cxnSp>
        <p:nvCxnSpPr>
          <p:cNvPr id="57" name="Straight Arrow Connector 56"/>
          <p:cNvCxnSpPr/>
          <p:nvPr/>
        </p:nvCxnSpPr>
        <p:spPr>
          <a:xfrm flipV="1">
            <a:off x="4656786" y="3636066"/>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8" name="Straight Arrow Connector 57"/>
          <p:cNvCxnSpPr/>
          <p:nvPr/>
        </p:nvCxnSpPr>
        <p:spPr>
          <a:xfrm flipV="1">
            <a:off x="6951192" y="3491448"/>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59" name="Straight Arrow Connector 58"/>
          <p:cNvCxnSpPr/>
          <p:nvPr/>
        </p:nvCxnSpPr>
        <p:spPr>
          <a:xfrm flipH="1" flipV="1">
            <a:off x="6924806" y="4184280"/>
            <a:ext cx="1005862" cy="178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60" name="Picture 5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21189" y="5200592"/>
            <a:ext cx="1036669" cy="1244002"/>
          </a:xfrm>
          <a:prstGeom prst="rect">
            <a:avLst/>
          </a:prstGeom>
        </p:spPr>
      </p:pic>
      <p:pic>
        <p:nvPicPr>
          <p:cNvPr id="61" name="Picture 60"/>
          <p:cNvPicPr>
            <a:picLocks noChangeAspect="1"/>
          </p:cNvPicPr>
          <p:nvPr/>
        </p:nvPicPr>
        <p:blipFill>
          <a:blip r:embed="rId9">
            <a:clrChange>
              <a:clrFrom>
                <a:srgbClr val="FFFFFF"/>
              </a:clrFrom>
              <a:clrTo>
                <a:srgbClr val="FFFFFF">
                  <a:alpha val="0"/>
                </a:srgbClr>
              </a:clrTo>
            </a:clrChange>
          </a:blip>
          <a:stretch>
            <a:fillRect/>
          </a:stretch>
        </p:blipFill>
        <p:spPr>
          <a:xfrm>
            <a:off x="3117482" y="4991729"/>
            <a:ext cx="1539304" cy="1439780"/>
          </a:xfrm>
          <a:prstGeom prst="rect">
            <a:avLst/>
          </a:prstGeom>
        </p:spPr>
      </p:pic>
      <p:cxnSp>
        <p:nvCxnSpPr>
          <p:cNvPr id="62" name="Straight Arrow Connector 61"/>
          <p:cNvCxnSpPr>
            <a:endCxn id="60" idx="0"/>
          </p:cNvCxnSpPr>
          <p:nvPr/>
        </p:nvCxnSpPr>
        <p:spPr>
          <a:xfrm>
            <a:off x="8624120" y="4453542"/>
            <a:ext cx="15404" cy="74705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63" name="Straight Arrow Connector 62"/>
          <p:cNvCxnSpPr/>
          <p:nvPr/>
        </p:nvCxnSpPr>
        <p:spPr>
          <a:xfrm flipH="1" flipV="1">
            <a:off x="4774367" y="5822593"/>
            <a:ext cx="3156301" cy="222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4" name="TextBox 63"/>
          <p:cNvSpPr txBox="1"/>
          <p:nvPr/>
        </p:nvSpPr>
        <p:spPr>
          <a:xfrm>
            <a:off x="7992326" y="6454578"/>
            <a:ext cx="1294393" cy="369332"/>
          </a:xfrm>
          <a:prstGeom prst="rect">
            <a:avLst/>
          </a:prstGeom>
          <a:noFill/>
        </p:spPr>
        <p:txBody>
          <a:bodyPr wrap="none" rtlCol="0">
            <a:spAutoFit/>
          </a:bodyPr>
          <a:lstStyle/>
          <a:p>
            <a:r>
              <a:rPr lang="en-US" dirty="0" err="1" smtClean="0"/>
              <a:t>alertService</a:t>
            </a:r>
            <a:endParaRPr lang="en-US" dirty="0"/>
          </a:p>
        </p:txBody>
      </p:sp>
      <p:cxnSp>
        <p:nvCxnSpPr>
          <p:cNvPr id="65" name="Straight Arrow Connector 64"/>
          <p:cNvCxnSpPr/>
          <p:nvPr/>
        </p:nvCxnSpPr>
        <p:spPr>
          <a:xfrm flipV="1">
            <a:off x="2598528" y="3230676"/>
            <a:ext cx="576150"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66" name="TextBox 65"/>
          <p:cNvSpPr txBox="1"/>
          <p:nvPr/>
        </p:nvSpPr>
        <p:spPr>
          <a:xfrm>
            <a:off x="400206" y="2735930"/>
            <a:ext cx="2599622" cy="369332"/>
          </a:xfrm>
          <a:prstGeom prst="rect">
            <a:avLst/>
          </a:prstGeom>
          <a:noFill/>
        </p:spPr>
        <p:txBody>
          <a:bodyPr wrap="none" rtlCol="0">
            <a:spAutoFit/>
          </a:bodyPr>
          <a:lstStyle/>
          <a:p>
            <a:r>
              <a:rPr lang="en-US" dirty="0" smtClean="0"/>
              <a:t>1. Guest asks for a service</a:t>
            </a:r>
            <a:endParaRPr lang="en-US" dirty="0"/>
          </a:p>
        </p:txBody>
      </p:sp>
      <p:sp>
        <p:nvSpPr>
          <p:cNvPr id="67" name="TextBox 66"/>
          <p:cNvSpPr txBox="1"/>
          <p:nvPr/>
        </p:nvSpPr>
        <p:spPr>
          <a:xfrm>
            <a:off x="3538105" y="1922941"/>
            <a:ext cx="2358980" cy="923330"/>
          </a:xfrm>
          <a:prstGeom prst="rect">
            <a:avLst/>
          </a:prstGeom>
          <a:noFill/>
        </p:spPr>
        <p:txBody>
          <a:bodyPr wrap="square" rtlCol="0">
            <a:spAutoFit/>
          </a:bodyPr>
          <a:lstStyle/>
          <a:p>
            <a:pPr algn="ctr"/>
            <a:r>
              <a:rPr lang="en-US" dirty="0"/>
              <a:t>2</a:t>
            </a:r>
            <a:r>
              <a:rPr lang="en-US" dirty="0" smtClean="0"/>
              <a:t>. Handler takes found utterance and posts it to the Alerts table</a:t>
            </a:r>
            <a:endParaRPr lang="en-US" dirty="0"/>
          </a:p>
        </p:txBody>
      </p:sp>
      <p:sp>
        <p:nvSpPr>
          <p:cNvPr id="68" name="TextBox 67"/>
          <p:cNvSpPr txBox="1"/>
          <p:nvPr/>
        </p:nvSpPr>
        <p:spPr>
          <a:xfrm>
            <a:off x="9566320" y="2344668"/>
            <a:ext cx="2358980" cy="369332"/>
          </a:xfrm>
          <a:prstGeom prst="rect">
            <a:avLst/>
          </a:prstGeom>
          <a:noFill/>
        </p:spPr>
        <p:txBody>
          <a:bodyPr wrap="square" rtlCol="0">
            <a:spAutoFit/>
          </a:bodyPr>
          <a:lstStyle/>
          <a:p>
            <a:pPr algn="ctr"/>
            <a:r>
              <a:rPr lang="en-US" dirty="0" smtClean="0"/>
              <a:t>3. Alert shows up on UI</a:t>
            </a:r>
            <a:endParaRPr lang="en-US" dirty="0"/>
          </a:p>
        </p:txBody>
      </p:sp>
      <p:sp>
        <p:nvSpPr>
          <p:cNvPr id="69" name="TextBox 68"/>
          <p:cNvSpPr txBox="1"/>
          <p:nvPr/>
        </p:nvSpPr>
        <p:spPr>
          <a:xfrm>
            <a:off x="9471039" y="5117220"/>
            <a:ext cx="2358980" cy="923330"/>
          </a:xfrm>
          <a:prstGeom prst="rect">
            <a:avLst/>
          </a:prstGeom>
          <a:noFill/>
        </p:spPr>
        <p:txBody>
          <a:bodyPr wrap="square" rtlCol="0">
            <a:spAutoFit/>
          </a:bodyPr>
          <a:lstStyle/>
          <a:p>
            <a:pPr algn="ctr"/>
            <a:r>
              <a:rPr lang="en-US" dirty="0"/>
              <a:t>4</a:t>
            </a:r>
            <a:r>
              <a:rPr lang="en-US" dirty="0" smtClean="0"/>
              <a:t>. Alert is labeled inactive after click and sent to lambda</a:t>
            </a:r>
            <a:endParaRPr lang="en-US" dirty="0"/>
          </a:p>
        </p:txBody>
      </p:sp>
      <p:sp>
        <p:nvSpPr>
          <p:cNvPr id="70" name="TextBox 69"/>
          <p:cNvSpPr txBox="1"/>
          <p:nvPr/>
        </p:nvSpPr>
        <p:spPr>
          <a:xfrm>
            <a:off x="5191256" y="4805657"/>
            <a:ext cx="2358980" cy="923330"/>
          </a:xfrm>
          <a:prstGeom prst="rect">
            <a:avLst/>
          </a:prstGeom>
          <a:noFill/>
        </p:spPr>
        <p:txBody>
          <a:bodyPr wrap="square" rtlCol="0">
            <a:spAutoFit/>
          </a:bodyPr>
          <a:lstStyle/>
          <a:p>
            <a:pPr algn="ctr"/>
            <a:r>
              <a:rPr lang="en-US" dirty="0" smtClean="0"/>
              <a:t>5. Lambda sends text to Guest with alert using SNS</a:t>
            </a:r>
            <a:endParaRPr lang="en-US" dirty="0"/>
          </a:p>
        </p:txBody>
      </p:sp>
    </p:spTree>
    <p:extLst>
      <p:ext uri="{BB962C8B-B14F-4D97-AF65-F5344CB8AC3E}">
        <p14:creationId xmlns:p14="http://schemas.microsoft.com/office/powerpoint/2010/main" val="342592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Intent Flows</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pPr/>
              <a:t>27</a:t>
            </a:fld>
            <a:endParaRPr lang="en-US"/>
          </a:p>
        </p:txBody>
      </p:sp>
    </p:spTree>
    <p:extLst>
      <p:ext uri="{BB962C8B-B14F-4D97-AF65-F5344CB8AC3E}">
        <p14:creationId xmlns:p14="http://schemas.microsoft.com/office/powerpoint/2010/main" val="700796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Service Intent</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t>28</a:t>
            </a:fld>
            <a:endParaRPr lang="en-US"/>
          </a:p>
        </p:txBody>
      </p:sp>
      <p:pic>
        <p:nvPicPr>
          <p:cNvPr id="14" name="Picture 13"/>
          <p:cNvPicPr>
            <a:picLocks noChangeAspect="1"/>
          </p:cNvPicPr>
          <p:nvPr/>
        </p:nvPicPr>
        <p:blipFill>
          <a:blip r:embed="rId2">
            <a:clrChange>
              <a:clrFrom>
                <a:srgbClr val="FFFFFF"/>
              </a:clrFrom>
              <a:clrTo>
                <a:srgbClr val="FFFFFF">
                  <a:alpha val="0"/>
                </a:srgbClr>
              </a:clrTo>
            </a:clrChange>
          </a:blip>
          <a:stretch>
            <a:fillRect/>
          </a:stretch>
        </p:blipFill>
        <p:spPr>
          <a:xfrm>
            <a:off x="1523070" y="2952911"/>
            <a:ext cx="2637690" cy="1976555"/>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05057" y="3286609"/>
            <a:ext cx="1036669" cy="1244002"/>
          </a:xfrm>
          <a:prstGeom prst="rect">
            <a:avLst/>
          </a:prstGeom>
        </p:spPr>
      </p:pic>
      <p:sp>
        <p:nvSpPr>
          <p:cNvPr id="16" name="TextBox 15"/>
          <p:cNvSpPr txBox="1"/>
          <p:nvPr/>
        </p:nvSpPr>
        <p:spPr>
          <a:xfrm>
            <a:off x="5868779" y="4530611"/>
            <a:ext cx="909223" cy="369332"/>
          </a:xfrm>
          <a:prstGeom prst="rect">
            <a:avLst/>
          </a:prstGeom>
          <a:noFill/>
        </p:spPr>
        <p:txBody>
          <a:bodyPr wrap="none" rtlCol="0">
            <a:spAutoFit/>
          </a:bodyPr>
          <a:lstStyle/>
          <a:p>
            <a:r>
              <a:rPr lang="en-US" dirty="0" smtClean="0"/>
              <a:t>handler</a:t>
            </a:r>
            <a:endParaRPr lang="en-US" dirty="0"/>
          </a:p>
        </p:txBody>
      </p:sp>
      <p:cxnSp>
        <p:nvCxnSpPr>
          <p:cNvPr id="17" name="Straight Arrow Connector 16"/>
          <p:cNvCxnSpPr/>
          <p:nvPr/>
        </p:nvCxnSpPr>
        <p:spPr>
          <a:xfrm flipV="1">
            <a:off x="4160760" y="3985885"/>
            <a:ext cx="1434603" cy="262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8" name="Picture 17"/>
          <p:cNvPicPr>
            <a:picLocks noChangeAspect="1"/>
          </p:cNvPicPr>
          <p:nvPr/>
        </p:nvPicPr>
        <p:blipFill>
          <a:blip r:embed="rId4">
            <a:clrChange>
              <a:clrFrom>
                <a:srgbClr val="FFFFFF"/>
              </a:clrFrom>
              <a:clrTo>
                <a:srgbClr val="FFFFFF">
                  <a:alpha val="0"/>
                </a:srgbClr>
              </a:clrTo>
            </a:clrChange>
          </a:blip>
          <a:stretch>
            <a:fillRect/>
          </a:stretch>
        </p:blipFill>
        <p:spPr>
          <a:xfrm flipH="1">
            <a:off x="8644184" y="3446062"/>
            <a:ext cx="944690" cy="1079645"/>
          </a:xfrm>
          <a:prstGeom prst="rect">
            <a:avLst/>
          </a:prstGeom>
        </p:spPr>
      </p:pic>
      <p:cxnSp>
        <p:nvCxnSpPr>
          <p:cNvPr id="19" name="Straight Arrow Connector 18"/>
          <p:cNvCxnSpPr/>
          <p:nvPr/>
        </p:nvCxnSpPr>
        <p:spPr>
          <a:xfrm flipV="1">
            <a:off x="7354135" y="3655104"/>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a:xfrm>
            <a:off x="8307224" y="2768245"/>
            <a:ext cx="1544910" cy="369332"/>
          </a:xfrm>
          <a:prstGeom prst="rect">
            <a:avLst/>
          </a:prstGeom>
          <a:noFill/>
        </p:spPr>
        <p:txBody>
          <a:bodyPr wrap="none" rtlCol="0">
            <a:spAutoFit/>
          </a:bodyPr>
          <a:lstStyle/>
          <a:p>
            <a:r>
              <a:rPr lang="en-US" smtClean="0"/>
              <a:t>ServiceLookup</a:t>
            </a:r>
            <a:endParaRPr lang="en-US" dirty="0"/>
          </a:p>
        </p:txBody>
      </p:sp>
      <p:cxnSp>
        <p:nvCxnSpPr>
          <p:cNvPr id="21" name="Straight Arrow Connector 19"/>
          <p:cNvCxnSpPr>
            <a:stCxn id="20" idx="2"/>
          </p:cNvCxnSpPr>
          <p:nvPr/>
        </p:nvCxnSpPr>
        <p:spPr>
          <a:xfrm rot="5400000">
            <a:off x="7486751" y="3436001"/>
            <a:ext cx="540072" cy="271948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2" name="Straight Arrow Connector 19"/>
          <p:cNvCxnSpPr>
            <a:stCxn id="17" idx="2"/>
            <a:endCxn id="15" idx="2"/>
          </p:cNvCxnSpPr>
          <p:nvPr/>
        </p:nvCxnSpPr>
        <p:spPr>
          <a:xfrm rot="5400000">
            <a:off x="4567892" y="3173966"/>
            <a:ext cx="29523" cy="3481476"/>
          </a:xfrm>
          <a:prstGeom prst="curvedConnector3">
            <a:avLst>
              <a:gd name="adj1" fmla="val 874312"/>
            </a:avLst>
          </a:prstGeom>
          <a:ln>
            <a:tailEnd type="arrow"/>
          </a:ln>
        </p:spPr>
        <p:style>
          <a:lnRef idx="3">
            <a:schemeClr val="accent1"/>
          </a:lnRef>
          <a:fillRef idx="0">
            <a:schemeClr val="accent1"/>
          </a:fillRef>
          <a:effectRef idx="2">
            <a:schemeClr val="accent1"/>
          </a:effectRef>
          <a:fontRef idx="minor">
            <a:schemeClr val="tx1"/>
          </a:fontRef>
        </p:style>
      </p:cxnSp>
      <p:sp>
        <p:nvSpPr>
          <p:cNvPr id="23" name="TextBox 22"/>
          <p:cNvSpPr txBox="1"/>
          <p:nvPr/>
        </p:nvSpPr>
        <p:spPr>
          <a:xfrm>
            <a:off x="266700" y="3063474"/>
            <a:ext cx="2358980" cy="646331"/>
          </a:xfrm>
          <a:prstGeom prst="rect">
            <a:avLst/>
          </a:prstGeom>
          <a:noFill/>
        </p:spPr>
        <p:txBody>
          <a:bodyPr wrap="square" rtlCol="0">
            <a:spAutoFit/>
          </a:bodyPr>
          <a:lstStyle/>
          <a:p>
            <a:pPr algn="ctr"/>
            <a:r>
              <a:rPr lang="en-US" dirty="0" smtClean="0"/>
              <a:t>1. User asks for a service</a:t>
            </a:r>
            <a:endParaRPr lang="en-US" dirty="0"/>
          </a:p>
        </p:txBody>
      </p:sp>
      <p:sp>
        <p:nvSpPr>
          <p:cNvPr id="24" name="TextBox 23"/>
          <p:cNvSpPr txBox="1"/>
          <p:nvPr/>
        </p:nvSpPr>
        <p:spPr>
          <a:xfrm>
            <a:off x="3559461" y="2808860"/>
            <a:ext cx="2358980" cy="646331"/>
          </a:xfrm>
          <a:prstGeom prst="rect">
            <a:avLst/>
          </a:prstGeom>
          <a:noFill/>
        </p:spPr>
        <p:txBody>
          <a:bodyPr wrap="square" rtlCol="0">
            <a:spAutoFit/>
          </a:bodyPr>
          <a:lstStyle/>
          <a:p>
            <a:pPr algn="ctr"/>
            <a:r>
              <a:rPr lang="en-US" dirty="0" smtClean="0"/>
              <a:t>2. Utterance triggers lambda</a:t>
            </a:r>
            <a:endParaRPr lang="en-US" dirty="0"/>
          </a:p>
        </p:txBody>
      </p:sp>
      <p:sp>
        <p:nvSpPr>
          <p:cNvPr id="25" name="TextBox 24"/>
          <p:cNvSpPr txBox="1"/>
          <p:nvPr/>
        </p:nvSpPr>
        <p:spPr>
          <a:xfrm>
            <a:off x="6577297" y="1823079"/>
            <a:ext cx="2358980" cy="646331"/>
          </a:xfrm>
          <a:prstGeom prst="rect">
            <a:avLst/>
          </a:prstGeom>
          <a:noFill/>
        </p:spPr>
        <p:txBody>
          <a:bodyPr wrap="square" rtlCol="0">
            <a:spAutoFit/>
          </a:bodyPr>
          <a:lstStyle/>
          <a:p>
            <a:pPr algn="ctr"/>
            <a:r>
              <a:rPr lang="en-US" dirty="0" smtClean="0"/>
              <a:t>3. Confirm utterance is a service</a:t>
            </a:r>
            <a:endParaRPr lang="en-US" dirty="0"/>
          </a:p>
        </p:txBody>
      </p:sp>
      <p:sp>
        <p:nvSpPr>
          <p:cNvPr id="26" name="TextBox 25"/>
          <p:cNvSpPr txBox="1"/>
          <p:nvPr/>
        </p:nvSpPr>
        <p:spPr>
          <a:xfrm>
            <a:off x="7229894" y="5286907"/>
            <a:ext cx="2358980" cy="923330"/>
          </a:xfrm>
          <a:prstGeom prst="rect">
            <a:avLst/>
          </a:prstGeom>
          <a:noFill/>
        </p:spPr>
        <p:txBody>
          <a:bodyPr wrap="square" rtlCol="0">
            <a:spAutoFit/>
          </a:bodyPr>
          <a:lstStyle/>
          <a:p>
            <a:pPr algn="ctr"/>
            <a:r>
              <a:rPr lang="en-US" dirty="0" smtClean="0"/>
              <a:t>4. Returns confirmation to lambda</a:t>
            </a:r>
            <a:endParaRPr lang="en-US" dirty="0"/>
          </a:p>
        </p:txBody>
      </p:sp>
      <p:sp>
        <p:nvSpPr>
          <p:cNvPr id="27" name="TextBox 26"/>
          <p:cNvSpPr txBox="1"/>
          <p:nvPr/>
        </p:nvSpPr>
        <p:spPr>
          <a:xfrm>
            <a:off x="5143900" y="5446461"/>
            <a:ext cx="2358980" cy="369332"/>
          </a:xfrm>
          <a:prstGeom prst="rect">
            <a:avLst/>
          </a:prstGeom>
          <a:noFill/>
        </p:spPr>
        <p:txBody>
          <a:bodyPr wrap="square" rtlCol="0">
            <a:spAutoFit/>
          </a:bodyPr>
          <a:lstStyle/>
          <a:p>
            <a:pPr algn="ctr"/>
            <a:r>
              <a:rPr lang="en-US" dirty="0" smtClean="0"/>
              <a:t>5. Trigger Alerts</a:t>
            </a:r>
            <a:endParaRPr lang="en-US" dirty="0"/>
          </a:p>
        </p:txBody>
      </p:sp>
      <p:sp>
        <p:nvSpPr>
          <p:cNvPr id="28" name="TextBox 27"/>
          <p:cNvSpPr txBox="1"/>
          <p:nvPr/>
        </p:nvSpPr>
        <p:spPr>
          <a:xfrm>
            <a:off x="1584443" y="5261123"/>
            <a:ext cx="2358980" cy="369332"/>
          </a:xfrm>
          <a:prstGeom prst="rect">
            <a:avLst/>
          </a:prstGeom>
          <a:noFill/>
        </p:spPr>
        <p:txBody>
          <a:bodyPr wrap="square" rtlCol="0">
            <a:spAutoFit/>
          </a:bodyPr>
          <a:lstStyle/>
          <a:p>
            <a:pPr algn="ctr"/>
            <a:r>
              <a:rPr lang="en-US" dirty="0" smtClean="0"/>
              <a:t>6. Responds to user</a:t>
            </a:r>
            <a:endParaRPr lang="en-US" dirty="0"/>
          </a:p>
        </p:txBody>
      </p:sp>
      <p:sp>
        <p:nvSpPr>
          <p:cNvPr id="29" name="TextBox 28"/>
          <p:cNvSpPr txBox="1"/>
          <p:nvPr/>
        </p:nvSpPr>
        <p:spPr>
          <a:xfrm>
            <a:off x="9566320" y="4899942"/>
            <a:ext cx="2358980" cy="1200329"/>
          </a:xfrm>
          <a:prstGeom prst="rect">
            <a:avLst/>
          </a:prstGeom>
          <a:noFill/>
        </p:spPr>
        <p:txBody>
          <a:bodyPr wrap="square" rtlCol="0">
            <a:spAutoFit/>
          </a:bodyPr>
          <a:lstStyle/>
          <a:p>
            <a:pPr algn="ctr"/>
            <a:r>
              <a:rPr lang="en-US" dirty="0" smtClean="0"/>
              <a:t>Intent returns:</a:t>
            </a:r>
          </a:p>
          <a:p>
            <a:pPr marL="285750" indent="-285750">
              <a:buFont typeface="Arial" charset="0"/>
              <a:buChar char="•"/>
            </a:pPr>
            <a:r>
              <a:rPr lang="en-US" dirty="0" smtClean="0"/>
              <a:t>One service</a:t>
            </a:r>
          </a:p>
          <a:p>
            <a:pPr marL="285750" indent="-285750">
              <a:buFont typeface="Arial" charset="0"/>
              <a:buChar char="•"/>
            </a:pPr>
            <a:r>
              <a:rPr lang="en-US" dirty="0" smtClean="0"/>
              <a:t>Multiple services</a:t>
            </a:r>
          </a:p>
          <a:p>
            <a:pPr marL="285750" indent="-285750">
              <a:buFont typeface="Arial" charset="0"/>
              <a:buChar char="•"/>
            </a:pPr>
            <a:r>
              <a:rPr lang="en-US" dirty="0" smtClean="0"/>
              <a:t>Alert for service</a:t>
            </a:r>
          </a:p>
        </p:txBody>
      </p:sp>
    </p:spTree>
    <p:extLst>
      <p:ext uri="{BB962C8B-B14F-4D97-AF65-F5344CB8AC3E}">
        <p14:creationId xmlns:p14="http://schemas.microsoft.com/office/powerpoint/2010/main" val="15439244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Food Service Intent</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t>29</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428108" y="3467100"/>
            <a:ext cx="2637690" cy="197655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0095" y="3800798"/>
            <a:ext cx="1036669" cy="1244002"/>
          </a:xfrm>
          <a:prstGeom prst="rect">
            <a:avLst/>
          </a:prstGeom>
        </p:spPr>
      </p:pic>
      <p:sp>
        <p:nvSpPr>
          <p:cNvPr id="7" name="TextBox 6"/>
          <p:cNvSpPr txBox="1"/>
          <p:nvPr/>
        </p:nvSpPr>
        <p:spPr>
          <a:xfrm>
            <a:off x="4773817" y="5044800"/>
            <a:ext cx="909223" cy="369332"/>
          </a:xfrm>
          <a:prstGeom prst="rect">
            <a:avLst/>
          </a:prstGeom>
          <a:noFill/>
        </p:spPr>
        <p:txBody>
          <a:bodyPr wrap="none" rtlCol="0">
            <a:spAutoFit/>
          </a:bodyPr>
          <a:lstStyle/>
          <a:p>
            <a:r>
              <a:rPr lang="en-US" dirty="0" smtClean="0"/>
              <a:t>handler</a:t>
            </a:r>
            <a:endParaRPr lang="en-US" dirty="0"/>
          </a:p>
        </p:txBody>
      </p:sp>
      <p:cxnSp>
        <p:nvCxnSpPr>
          <p:cNvPr id="8" name="Straight Arrow Connector 7"/>
          <p:cNvCxnSpPr/>
          <p:nvPr/>
        </p:nvCxnSpPr>
        <p:spPr>
          <a:xfrm flipV="1">
            <a:off x="3065798" y="4500074"/>
            <a:ext cx="1434603" cy="262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flipH="1">
            <a:off x="7549222" y="3960251"/>
            <a:ext cx="944690" cy="1079645"/>
          </a:xfrm>
          <a:prstGeom prst="rect">
            <a:avLst/>
          </a:prstGeom>
        </p:spPr>
      </p:pic>
      <p:cxnSp>
        <p:nvCxnSpPr>
          <p:cNvPr id="10" name="Straight Arrow Connector 9"/>
          <p:cNvCxnSpPr/>
          <p:nvPr/>
        </p:nvCxnSpPr>
        <p:spPr>
          <a:xfrm flipV="1">
            <a:off x="6259173" y="4169293"/>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7067350" y="2142179"/>
            <a:ext cx="1324402" cy="1477328"/>
          </a:xfrm>
          <a:prstGeom prst="rect">
            <a:avLst/>
          </a:prstGeom>
          <a:noFill/>
        </p:spPr>
        <p:txBody>
          <a:bodyPr wrap="none" rtlCol="0">
            <a:spAutoFit/>
          </a:bodyPr>
          <a:lstStyle/>
          <a:p>
            <a:r>
              <a:rPr lang="en-US" sz="1000" dirty="0" err="1" smtClean="0"/>
              <a:t>FoodService</a:t>
            </a:r>
            <a:r>
              <a:rPr lang="en-US" sz="1000" dirty="0" smtClean="0"/>
              <a:t> </a:t>
            </a:r>
          </a:p>
          <a:p>
            <a:r>
              <a:rPr lang="en-US" sz="1000" dirty="0" smtClean="0"/>
              <a:t>{</a:t>
            </a:r>
          </a:p>
          <a:p>
            <a:r>
              <a:rPr lang="en-US" sz="1000" dirty="0" smtClean="0"/>
              <a:t>“Index”: “number”,</a:t>
            </a:r>
          </a:p>
          <a:p>
            <a:r>
              <a:rPr lang="en-US" sz="1000" dirty="0" smtClean="0"/>
              <a:t>“</a:t>
            </a:r>
            <a:r>
              <a:rPr lang="en-US" sz="1000" dirty="0" err="1" smtClean="0"/>
              <a:t>FoodItem</a:t>
            </a:r>
            <a:r>
              <a:rPr lang="en-US" sz="1000" dirty="0" smtClean="0"/>
              <a:t>”: “string”,</a:t>
            </a:r>
          </a:p>
          <a:p>
            <a:r>
              <a:rPr lang="en-US" sz="1000" dirty="0" smtClean="0"/>
              <a:t>“Menu”: “Array”,</a:t>
            </a:r>
          </a:p>
          <a:p>
            <a:r>
              <a:rPr lang="en-US" sz="1000" dirty="0" smtClean="0"/>
              <a:t>“Price”: “number”,</a:t>
            </a:r>
          </a:p>
          <a:p>
            <a:r>
              <a:rPr lang="en-US" sz="1000" dirty="0" smtClean="0"/>
              <a:t>“</a:t>
            </a:r>
            <a:r>
              <a:rPr lang="en-US" sz="1000" dirty="0" err="1" smtClean="0"/>
              <a:t>Rating”:”number</a:t>
            </a:r>
            <a:r>
              <a:rPr lang="en-US" sz="1000" dirty="0" smtClean="0"/>
              <a:t>”,</a:t>
            </a:r>
          </a:p>
          <a:p>
            <a:r>
              <a:rPr lang="en-US" sz="1000" dirty="0" smtClean="0"/>
              <a:t>“Pairing”: “string”</a:t>
            </a:r>
          </a:p>
          <a:p>
            <a:r>
              <a:rPr lang="en-US" sz="1000" dirty="0"/>
              <a:t>}</a:t>
            </a:r>
          </a:p>
        </p:txBody>
      </p:sp>
      <p:cxnSp>
        <p:nvCxnSpPr>
          <p:cNvPr id="12" name="Straight Arrow Connector 19"/>
          <p:cNvCxnSpPr/>
          <p:nvPr/>
        </p:nvCxnSpPr>
        <p:spPr>
          <a:xfrm rot="5400000">
            <a:off x="6391789" y="3950190"/>
            <a:ext cx="540072" cy="271948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9"/>
          <p:cNvCxnSpPr/>
          <p:nvPr/>
        </p:nvCxnSpPr>
        <p:spPr>
          <a:xfrm rot="5400000">
            <a:off x="3472930" y="3688155"/>
            <a:ext cx="29523" cy="3481476"/>
          </a:xfrm>
          <a:prstGeom prst="curvedConnector3">
            <a:avLst>
              <a:gd name="adj1" fmla="val 874312"/>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489481" y="3337256"/>
            <a:ext cx="2358980" cy="369332"/>
          </a:xfrm>
          <a:prstGeom prst="rect">
            <a:avLst/>
          </a:prstGeom>
          <a:noFill/>
        </p:spPr>
        <p:txBody>
          <a:bodyPr wrap="square" rtlCol="0">
            <a:spAutoFit/>
          </a:bodyPr>
          <a:lstStyle/>
          <a:p>
            <a:pPr algn="ctr"/>
            <a:r>
              <a:rPr lang="en-US" dirty="0" smtClean="0"/>
              <a:t>1. User asks for food</a:t>
            </a:r>
            <a:endParaRPr lang="en-US" dirty="0"/>
          </a:p>
        </p:txBody>
      </p:sp>
      <p:sp>
        <p:nvSpPr>
          <p:cNvPr id="15" name="TextBox 14"/>
          <p:cNvSpPr txBox="1"/>
          <p:nvPr/>
        </p:nvSpPr>
        <p:spPr>
          <a:xfrm>
            <a:off x="3987552" y="3014091"/>
            <a:ext cx="2358980" cy="646331"/>
          </a:xfrm>
          <a:prstGeom prst="rect">
            <a:avLst/>
          </a:prstGeom>
          <a:noFill/>
        </p:spPr>
        <p:txBody>
          <a:bodyPr wrap="square" rtlCol="0">
            <a:spAutoFit/>
          </a:bodyPr>
          <a:lstStyle/>
          <a:p>
            <a:pPr algn="ctr"/>
            <a:r>
              <a:rPr lang="en-US" dirty="0" smtClean="0"/>
              <a:t>2. Utterance triggers lambda</a:t>
            </a:r>
            <a:endParaRPr lang="en-US" dirty="0"/>
          </a:p>
        </p:txBody>
      </p:sp>
      <p:sp>
        <p:nvSpPr>
          <p:cNvPr id="16" name="TextBox 15"/>
          <p:cNvSpPr txBox="1"/>
          <p:nvPr/>
        </p:nvSpPr>
        <p:spPr>
          <a:xfrm>
            <a:off x="8391752" y="2944706"/>
            <a:ext cx="2358980" cy="923330"/>
          </a:xfrm>
          <a:prstGeom prst="rect">
            <a:avLst/>
          </a:prstGeom>
          <a:noFill/>
        </p:spPr>
        <p:txBody>
          <a:bodyPr wrap="square" rtlCol="0">
            <a:spAutoFit/>
          </a:bodyPr>
          <a:lstStyle/>
          <a:p>
            <a:pPr algn="ctr"/>
            <a:r>
              <a:rPr lang="en-US" dirty="0" smtClean="0"/>
              <a:t>3. Food information grabbed from Food Service table</a:t>
            </a:r>
            <a:endParaRPr lang="en-US" dirty="0"/>
          </a:p>
        </p:txBody>
      </p:sp>
      <p:sp>
        <p:nvSpPr>
          <p:cNvPr id="17" name="TextBox 16"/>
          <p:cNvSpPr txBox="1"/>
          <p:nvPr/>
        </p:nvSpPr>
        <p:spPr>
          <a:xfrm>
            <a:off x="7212262" y="5443655"/>
            <a:ext cx="2358980" cy="369332"/>
          </a:xfrm>
          <a:prstGeom prst="rect">
            <a:avLst/>
          </a:prstGeom>
          <a:noFill/>
        </p:spPr>
        <p:txBody>
          <a:bodyPr wrap="square" rtlCol="0">
            <a:spAutoFit/>
          </a:bodyPr>
          <a:lstStyle/>
          <a:p>
            <a:pPr algn="ctr"/>
            <a:r>
              <a:rPr lang="en-US" dirty="0" smtClean="0"/>
              <a:t>4. Returns information</a:t>
            </a:r>
            <a:endParaRPr lang="en-US" dirty="0"/>
          </a:p>
        </p:txBody>
      </p:sp>
      <p:sp>
        <p:nvSpPr>
          <p:cNvPr id="18" name="TextBox 17"/>
          <p:cNvSpPr txBox="1"/>
          <p:nvPr/>
        </p:nvSpPr>
        <p:spPr>
          <a:xfrm>
            <a:off x="489481" y="5775312"/>
            <a:ext cx="2358980" cy="369332"/>
          </a:xfrm>
          <a:prstGeom prst="rect">
            <a:avLst/>
          </a:prstGeom>
          <a:noFill/>
        </p:spPr>
        <p:txBody>
          <a:bodyPr wrap="square" rtlCol="0">
            <a:spAutoFit/>
          </a:bodyPr>
          <a:lstStyle/>
          <a:p>
            <a:pPr algn="ctr"/>
            <a:r>
              <a:rPr lang="en-US" dirty="0" smtClean="0"/>
              <a:t>6. Responds to user</a:t>
            </a:r>
            <a:endParaRPr lang="en-US" dirty="0"/>
          </a:p>
        </p:txBody>
      </p:sp>
      <p:sp>
        <p:nvSpPr>
          <p:cNvPr id="19" name="TextBox 18"/>
          <p:cNvSpPr txBox="1"/>
          <p:nvPr/>
        </p:nvSpPr>
        <p:spPr>
          <a:xfrm>
            <a:off x="4072400" y="5985762"/>
            <a:ext cx="2358980" cy="923330"/>
          </a:xfrm>
          <a:prstGeom prst="rect">
            <a:avLst/>
          </a:prstGeom>
          <a:noFill/>
        </p:spPr>
        <p:txBody>
          <a:bodyPr wrap="square" rtlCol="0">
            <a:spAutoFit/>
          </a:bodyPr>
          <a:lstStyle/>
          <a:p>
            <a:pPr algn="ctr"/>
            <a:r>
              <a:rPr lang="en-US" dirty="0"/>
              <a:t>5</a:t>
            </a:r>
            <a:r>
              <a:rPr lang="en-US" dirty="0" smtClean="0"/>
              <a:t>. Parse information for appropriate response</a:t>
            </a:r>
            <a:endParaRPr lang="en-US" dirty="0"/>
          </a:p>
        </p:txBody>
      </p:sp>
      <p:sp>
        <p:nvSpPr>
          <p:cNvPr id="20" name="TextBox 19"/>
          <p:cNvSpPr txBox="1"/>
          <p:nvPr/>
        </p:nvSpPr>
        <p:spPr>
          <a:xfrm>
            <a:off x="9546149" y="4841305"/>
            <a:ext cx="2358980" cy="1477328"/>
          </a:xfrm>
          <a:prstGeom prst="rect">
            <a:avLst/>
          </a:prstGeom>
          <a:noFill/>
        </p:spPr>
        <p:txBody>
          <a:bodyPr wrap="square" rtlCol="0">
            <a:spAutoFit/>
          </a:bodyPr>
          <a:lstStyle/>
          <a:p>
            <a:pPr algn="ctr"/>
            <a:r>
              <a:rPr lang="en-US" dirty="0" smtClean="0"/>
              <a:t>Intent returns:</a:t>
            </a:r>
          </a:p>
          <a:p>
            <a:pPr marL="285750" indent="-285750">
              <a:buFont typeface="Arial" charset="0"/>
              <a:buChar char="•"/>
            </a:pPr>
            <a:r>
              <a:rPr lang="en-US" dirty="0" smtClean="0"/>
              <a:t>Food information</a:t>
            </a:r>
          </a:p>
          <a:p>
            <a:pPr marL="285750" indent="-285750">
              <a:buFont typeface="Arial" charset="0"/>
              <a:buChar char="•"/>
            </a:pPr>
            <a:r>
              <a:rPr lang="en-US" dirty="0" smtClean="0"/>
              <a:t>Card with food</a:t>
            </a:r>
          </a:p>
          <a:p>
            <a:pPr marL="285750" indent="-285750">
              <a:buFont typeface="Arial" charset="0"/>
              <a:buChar char="•"/>
            </a:pPr>
            <a:r>
              <a:rPr lang="en-US" dirty="0" smtClean="0"/>
              <a:t>Food for particular hour of day</a:t>
            </a:r>
          </a:p>
        </p:txBody>
      </p:sp>
    </p:spTree>
    <p:extLst>
      <p:ext uri="{BB962C8B-B14F-4D97-AF65-F5344CB8AC3E}">
        <p14:creationId xmlns:p14="http://schemas.microsoft.com/office/powerpoint/2010/main" val="1949082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641182199"/>
              </p:ext>
            </p:extLst>
          </p:nvPr>
        </p:nvSpPr>
        <p:spPr/>
        <p:txBody>
          <a:bodyPr/>
          <a:lstStyle/>
          <a:p>
            <a:r>
              <a:rPr lang="en-US"/>
              <a:t>Meet the Team</a:t>
            </a:r>
          </a:p>
        </p:txBody>
      </p:sp>
      <p:pic>
        <p:nvPicPr>
          <p:cNvPr id="6" name="Picture 6" descr="Kerr, Laura.JPG"/>
          <p:cNvPicPr>
            <a:picLocks noGrp="1" noChangeAspect="1"/>
          </p:cNvPicPr>
          <p:nvPr>
            <p:ph idx="1"/>
          </p:nvPr>
        </p:nvPicPr>
        <p:blipFill rotWithShape="1">
          <a:blip r:embed="rId2"/>
          <a:srcRect l="28746"/>
          <a:stretch/>
        </p:blipFill>
        <p:spPr>
          <a:xfrm>
            <a:off x="857361" y="1814540"/>
            <a:ext cx="2166757" cy="2027495"/>
          </a:xfrm>
          <a:prstGeom prst="rect">
            <a:avLst/>
          </a:prstGeom>
        </p:spPr>
      </p:pic>
      <p:sp>
        <p:nvSpPr>
          <p:cNvPr id="4" name="Slide Number Placeholder 3"/>
          <p:cNvSpPr>
            <a:spLocks noGrp="1"/>
          </p:cNvSpPr>
          <p:nvPr>
            <p:ph type="sldNum" sz="quarter" idx="12"/>
          </p:nvPr>
        </p:nvSpPr>
        <p:spPr/>
        <p:txBody>
          <a:bodyPr/>
          <a:lstStyle/>
          <a:p>
            <a:fld id="{DA1D69D8-8465-5648-841B-78FF84D4E948}" type="slidenum">
              <a:rPr lang="en-US" smtClean="0"/>
              <a:t>3</a:t>
            </a:fld>
            <a:endParaRPr lang="en-US"/>
          </a:p>
        </p:txBody>
      </p:sp>
      <p:pic>
        <p:nvPicPr>
          <p:cNvPr id="9" name="Picture 6" descr="Sriram Ramkumar.JPG"/>
          <p:cNvPicPr>
            <a:picLocks noChangeAspect="1"/>
          </p:cNvPicPr>
          <p:nvPr/>
        </p:nvPicPr>
        <p:blipFill rotWithShape="1">
          <a:blip r:embed="rId3"/>
          <a:srcRect l="21664" r="5832" b="623"/>
          <a:stretch/>
        </p:blipFill>
        <p:spPr>
          <a:xfrm>
            <a:off x="4801225" y="1829042"/>
            <a:ext cx="2185364" cy="1996901"/>
          </a:xfrm>
          <a:prstGeom prst="rect">
            <a:avLst/>
          </a:prstGeom>
        </p:spPr>
      </p:pic>
      <p:pic>
        <p:nvPicPr>
          <p:cNvPr id="11" name="Picture 6" descr="Stigler, Maddie.JPG"/>
          <p:cNvPicPr>
            <a:picLocks noChangeAspect="1"/>
          </p:cNvPicPr>
          <p:nvPr/>
        </p:nvPicPr>
        <p:blipFill rotWithShape="1">
          <a:blip r:embed="rId4"/>
          <a:srcRect l="24478" t="471" r="3734" b="623"/>
          <a:stretch/>
        </p:blipFill>
        <p:spPr>
          <a:xfrm>
            <a:off x="8678402" y="1828800"/>
            <a:ext cx="2174352" cy="1997143"/>
          </a:xfrm>
          <a:prstGeom prst="rect">
            <a:avLst/>
          </a:prstGeom>
        </p:spPr>
      </p:pic>
      <p:pic>
        <p:nvPicPr>
          <p:cNvPr id="13" name="Picture 6" descr="Murray, Scott.JPG"/>
          <p:cNvPicPr>
            <a:picLocks noChangeAspect="1"/>
          </p:cNvPicPr>
          <p:nvPr/>
        </p:nvPicPr>
        <p:blipFill rotWithShape="1">
          <a:blip r:embed="rId5"/>
          <a:srcRect l="23750" r="3333"/>
          <a:stretch/>
        </p:blipFill>
        <p:spPr>
          <a:xfrm>
            <a:off x="2819766" y="4333446"/>
            <a:ext cx="2252297" cy="2067729"/>
          </a:xfrm>
          <a:prstGeom prst="rect">
            <a:avLst/>
          </a:prstGeom>
        </p:spPr>
      </p:pic>
      <p:pic>
        <p:nvPicPr>
          <p:cNvPr id="15" name="Picture 6" descr="Eklund, Chris (3).JPG"/>
          <p:cNvPicPr>
            <a:picLocks noChangeAspect="1"/>
          </p:cNvPicPr>
          <p:nvPr/>
        </p:nvPicPr>
        <p:blipFill rotWithShape="1">
          <a:blip r:embed="rId6"/>
          <a:srcRect l="21702" r="5531"/>
          <a:stretch/>
        </p:blipFill>
        <p:spPr>
          <a:xfrm>
            <a:off x="6772899" y="4338965"/>
            <a:ext cx="2199651" cy="2062210"/>
          </a:xfrm>
          <a:prstGeom prst="rect">
            <a:avLst/>
          </a:prstGeom>
        </p:spPr>
      </p:pic>
      <p:sp>
        <p:nvSpPr>
          <p:cNvPr id="3" name="TextBox 2">
            <a:extLst>
              <a:ext uri="{FF2B5EF4-FFF2-40B4-BE49-F238E27FC236}">
                <a16:creationId xmlns="" xmlns:a16="http://schemas.microsoft.com/office/drawing/2014/main" id="{5F4B4A58-911D-4CEC-A807-F14B9C22FAE0}"/>
              </a:ext>
            </a:extLst>
          </p:cNvPr>
          <p:cNvSpPr txBox="1"/>
          <p:nvPr/>
        </p:nvSpPr>
        <p:spPr>
          <a:xfrm>
            <a:off x="857361" y="3838860"/>
            <a:ext cx="2056255" cy="371475"/>
          </a:xfrm>
          <a:prstGeom prst="rect">
            <a:avLst/>
          </a:prstGeom>
          <a:noFill/>
        </p:spPr>
        <p:txBody>
          <a:bodyPr wrap="square" rtlCol="0">
            <a:spAutoFit/>
          </a:bodyPr>
          <a:lstStyle/>
          <a:p>
            <a:pPr algn="ctr"/>
            <a:r>
              <a:rPr lang="en-US"/>
              <a:t>Laura Kerr</a:t>
            </a:r>
          </a:p>
        </p:txBody>
      </p:sp>
      <p:sp>
        <p:nvSpPr>
          <p:cNvPr id="10" name="TextBox 9">
            <a:extLst>
              <a:ext uri="{FF2B5EF4-FFF2-40B4-BE49-F238E27FC236}">
                <a16:creationId xmlns="" xmlns:a16="http://schemas.microsoft.com/office/drawing/2014/main" id="{67E1A43C-1A71-4D56-86F0-36243B9FF97F}"/>
              </a:ext>
            </a:extLst>
          </p:cNvPr>
          <p:cNvSpPr txBox="1"/>
          <p:nvPr/>
        </p:nvSpPr>
        <p:spPr>
          <a:xfrm>
            <a:off x="4865779" y="3838859"/>
            <a:ext cx="2056255" cy="371475"/>
          </a:xfrm>
          <a:prstGeom prst="rect">
            <a:avLst/>
          </a:prstGeom>
          <a:noFill/>
        </p:spPr>
        <p:txBody>
          <a:bodyPr wrap="square" rtlCol="0">
            <a:spAutoFit/>
          </a:bodyPr>
          <a:lstStyle/>
          <a:p>
            <a:pPr algn="ctr"/>
            <a:r>
              <a:rPr lang="en-US"/>
              <a:t>Ram Ramkumar</a:t>
            </a:r>
          </a:p>
        </p:txBody>
      </p:sp>
      <p:sp>
        <p:nvSpPr>
          <p:cNvPr id="12" name="TextBox 11">
            <a:extLst>
              <a:ext uri="{FF2B5EF4-FFF2-40B4-BE49-F238E27FC236}">
                <a16:creationId xmlns="" xmlns:a16="http://schemas.microsoft.com/office/drawing/2014/main" id="{9FB94BBA-FA69-4E5B-B0B6-C078CB4AC068}"/>
              </a:ext>
            </a:extLst>
          </p:cNvPr>
          <p:cNvSpPr txBox="1"/>
          <p:nvPr/>
        </p:nvSpPr>
        <p:spPr>
          <a:xfrm>
            <a:off x="8763695" y="3838859"/>
            <a:ext cx="2056255" cy="369332"/>
          </a:xfrm>
          <a:prstGeom prst="rect">
            <a:avLst/>
          </a:prstGeom>
          <a:noFill/>
        </p:spPr>
        <p:txBody>
          <a:bodyPr wrap="square" rtlCol="0">
            <a:spAutoFit/>
          </a:bodyPr>
          <a:lstStyle/>
          <a:p>
            <a:pPr algn="ctr"/>
            <a:r>
              <a:rPr lang="en-US"/>
              <a:t>Maddie Stigler</a:t>
            </a:r>
          </a:p>
        </p:txBody>
      </p:sp>
      <p:sp>
        <p:nvSpPr>
          <p:cNvPr id="14" name="TextBox 13">
            <a:extLst>
              <a:ext uri="{FF2B5EF4-FFF2-40B4-BE49-F238E27FC236}">
                <a16:creationId xmlns="" xmlns:a16="http://schemas.microsoft.com/office/drawing/2014/main" id="{971C6F99-3526-4FBD-A326-B499A475E570}"/>
              </a:ext>
            </a:extLst>
          </p:cNvPr>
          <p:cNvSpPr txBox="1"/>
          <p:nvPr/>
        </p:nvSpPr>
        <p:spPr>
          <a:xfrm>
            <a:off x="2913616" y="6396968"/>
            <a:ext cx="2056255" cy="369332"/>
          </a:xfrm>
          <a:prstGeom prst="rect">
            <a:avLst/>
          </a:prstGeom>
          <a:noFill/>
        </p:spPr>
        <p:txBody>
          <a:bodyPr wrap="square" rtlCol="0">
            <a:spAutoFit/>
          </a:bodyPr>
          <a:lstStyle/>
          <a:p>
            <a:pPr algn="ctr"/>
            <a:r>
              <a:rPr lang="en-US"/>
              <a:t>Scott Murray</a:t>
            </a:r>
          </a:p>
        </p:txBody>
      </p:sp>
      <p:sp>
        <p:nvSpPr>
          <p:cNvPr id="16" name="TextBox 15">
            <a:extLst>
              <a:ext uri="{FF2B5EF4-FFF2-40B4-BE49-F238E27FC236}">
                <a16:creationId xmlns="" xmlns:a16="http://schemas.microsoft.com/office/drawing/2014/main" id="{067EDD53-CE63-4501-85B2-DFB465AD923B}"/>
              </a:ext>
            </a:extLst>
          </p:cNvPr>
          <p:cNvSpPr txBox="1"/>
          <p:nvPr/>
        </p:nvSpPr>
        <p:spPr>
          <a:xfrm>
            <a:off x="6844596" y="6396968"/>
            <a:ext cx="2056255" cy="369332"/>
          </a:xfrm>
          <a:prstGeom prst="rect">
            <a:avLst/>
          </a:prstGeom>
          <a:noFill/>
        </p:spPr>
        <p:txBody>
          <a:bodyPr wrap="square" rtlCol="0">
            <a:spAutoFit/>
          </a:bodyPr>
          <a:lstStyle/>
          <a:p>
            <a:pPr algn="ctr"/>
            <a:r>
              <a:rPr lang="en-US"/>
              <a:t>Chris Eklund</a:t>
            </a:r>
          </a:p>
        </p:txBody>
      </p:sp>
    </p:spTree>
    <p:extLst>
      <p:ext uri="{BB962C8B-B14F-4D97-AF65-F5344CB8AC3E}">
        <p14:creationId xmlns:p14="http://schemas.microsoft.com/office/powerpoint/2010/main" val="1904315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 Intent</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t>30</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952904" y="3164622"/>
            <a:ext cx="2637690" cy="197655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34891" y="3498320"/>
            <a:ext cx="1036669" cy="1244002"/>
          </a:xfrm>
          <a:prstGeom prst="rect">
            <a:avLst/>
          </a:prstGeom>
        </p:spPr>
      </p:pic>
      <p:sp>
        <p:nvSpPr>
          <p:cNvPr id="7" name="TextBox 6"/>
          <p:cNvSpPr txBox="1"/>
          <p:nvPr/>
        </p:nvSpPr>
        <p:spPr>
          <a:xfrm>
            <a:off x="5298613" y="4742322"/>
            <a:ext cx="909223" cy="369332"/>
          </a:xfrm>
          <a:prstGeom prst="rect">
            <a:avLst/>
          </a:prstGeom>
          <a:noFill/>
        </p:spPr>
        <p:txBody>
          <a:bodyPr wrap="none" rtlCol="0">
            <a:spAutoFit/>
          </a:bodyPr>
          <a:lstStyle/>
          <a:p>
            <a:r>
              <a:rPr lang="en-US" dirty="0" smtClean="0"/>
              <a:t>handler</a:t>
            </a:r>
            <a:endParaRPr lang="en-US" dirty="0"/>
          </a:p>
        </p:txBody>
      </p:sp>
      <p:cxnSp>
        <p:nvCxnSpPr>
          <p:cNvPr id="8" name="Straight Arrow Connector 7"/>
          <p:cNvCxnSpPr/>
          <p:nvPr/>
        </p:nvCxnSpPr>
        <p:spPr>
          <a:xfrm flipV="1">
            <a:off x="3590594" y="4197596"/>
            <a:ext cx="1434603" cy="262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flipH="1">
            <a:off x="8074018" y="3657773"/>
            <a:ext cx="944690" cy="1079645"/>
          </a:xfrm>
          <a:prstGeom prst="rect">
            <a:avLst/>
          </a:prstGeom>
        </p:spPr>
      </p:pic>
      <p:cxnSp>
        <p:nvCxnSpPr>
          <p:cNvPr id="10" name="Straight Arrow Connector 9"/>
          <p:cNvCxnSpPr/>
          <p:nvPr/>
        </p:nvCxnSpPr>
        <p:spPr>
          <a:xfrm flipV="1">
            <a:off x="6783969" y="3866815"/>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 name="Straight Arrow Connector 19"/>
          <p:cNvCxnSpPr/>
          <p:nvPr/>
        </p:nvCxnSpPr>
        <p:spPr>
          <a:xfrm rot="5400000">
            <a:off x="6916585" y="3647712"/>
            <a:ext cx="540072" cy="271948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 name="Straight Arrow Connector 19"/>
          <p:cNvCxnSpPr/>
          <p:nvPr/>
        </p:nvCxnSpPr>
        <p:spPr>
          <a:xfrm rot="5400000">
            <a:off x="3997726" y="3385677"/>
            <a:ext cx="29523" cy="3481476"/>
          </a:xfrm>
          <a:prstGeom prst="curvedConnector3">
            <a:avLst>
              <a:gd name="adj1" fmla="val 874312"/>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7563673" y="2029724"/>
            <a:ext cx="1324402" cy="1477328"/>
          </a:xfrm>
          <a:prstGeom prst="rect">
            <a:avLst/>
          </a:prstGeom>
          <a:noFill/>
        </p:spPr>
        <p:txBody>
          <a:bodyPr wrap="none" rtlCol="0">
            <a:spAutoFit/>
          </a:bodyPr>
          <a:lstStyle/>
          <a:p>
            <a:r>
              <a:rPr lang="en-US" sz="1000" dirty="0" err="1" smtClean="0"/>
              <a:t>FoodService</a:t>
            </a:r>
            <a:r>
              <a:rPr lang="en-US" sz="1000" dirty="0" smtClean="0"/>
              <a:t> </a:t>
            </a:r>
          </a:p>
          <a:p>
            <a:r>
              <a:rPr lang="en-US" sz="1000" dirty="0" smtClean="0"/>
              <a:t>{</a:t>
            </a:r>
          </a:p>
          <a:p>
            <a:r>
              <a:rPr lang="en-US" sz="1000" dirty="0" smtClean="0"/>
              <a:t>“Index”: “number”,</a:t>
            </a:r>
          </a:p>
          <a:p>
            <a:r>
              <a:rPr lang="en-US" sz="1000" dirty="0" smtClean="0"/>
              <a:t>“</a:t>
            </a:r>
            <a:r>
              <a:rPr lang="en-US" sz="1000" dirty="0" err="1" smtClean="0"/>
              <a:t>FoodItem</a:t>
            </a:r>
            <a:r>
              <a:rPr lang="en-US" sz="1000" dirty="0" smtClean="0"/>
              <a:t>”: “string”,</a:t>
            </a:r>
          </a:p>
          <a:p>
            <a:r>
              <a:rPr lang="en-US" sz="1000" dirty="0" smtClean="0"/>
              <a:t>“Menu”: “Array”,</a:t>
            </a:r>
          </a:p>
          <a:p>
            <a:r>
              <a:rPr lang="en-US" sz="1000" dirty="0" smtClean="0"/>
              <a:t>“Price”: “number”,</a:t>
            </a:r>
          </a:p>
          <a:p>
            <a:r>
              <a:rPr lang="en-US" sz="1000" dirty="0" smtClean="0"/>
              <a:t>“</a:t>
            </a:r>
            <a:r>
              <a:rPr lang="en-US" sz="1000" dirty="0" err="1" smtClean="0"/>
              <a:t>Rating”:”number</a:t>
            </a:r>
            <a:r>
              <a:rPr lang="en-US" sz="1000" dirty="0" smtClean="0"/>
              <a:t>”,</a:t>
            </a:r>
          </a:p>
          <a:p>
            <a:r>
              <a:rPr lang="en-US" sz="1000" dirty="0" smtClean="0"/>
              <a:t>“Pairing”: “string”</a:t>
            </a:r>
          </a:p>
          <a:p>
            <a:r>
              <a:rPr lang="en-US" sz="1000" dirty="0"/>
              <a:t>}</a:t>
            </a:r>
          </a:p>
        </p:txBody>
      </p:sp>
      <p:sp>
        <p:nvSpPr>
          <p:cNvPr id="14" name="TextBox 13"/>
          <p:cNvSpPr txBox="1"/>
          <p:nvPr/>
        </p:nvSpPr>
        <p:spPr>
          <a:xfrm>
            <a:off x="-303466" y="3275185"/>
            <a:ext cx="2358980" cy="369332"/>
          </a:xfrm>
          <a:prstGeom prst="rect">
            <a:avLst/>
          </a:prstGeom>
          <a:noFill/>
        </p:spPr>
        <p:txBody>
          <a:bodyPr wrap="square" rtlCol="0">
            <a:spAutoFit/>
          </a:bodyPr>
          <a:lstStyle/>
          <a:p>
            <a:pPr algn="ctr"/>
            <a:r>
              <a:rPr lang="en-US" dirty="0" smtClean="0"/>
              <a:t>1. User asks for a menu</a:t>
            </a:r>
            <a:endParaRPr lang="en-US" dirty="0"/>
          </a:p>
        </p:txBody>
      </p:sp>
      <p:sp>
        <p:nvSpPr>
          <p:cNvPr id="15" name="TextBox 14"/>
          <p:cNvSpPr txBox="1"/>
          <p:nvPr/>
        </p:nvSpPr>
        <p:spPr>
          <a:xfrm>
            <a:off x="2989295" y="3020571"/>
            <a:ext cx="2358980" cy="646331"/>
          </a:xfrm>
          <a:prstGeom prst="rect">
            <a:avLst/>
          </a:prstGeom>
          <a:noFill/>
        </p:spPr>
        <p:txBody>
          <a:bodyPr wrap="square" rtlCol="0">
            <a:spAutoFit/>
          </a:bodyPr>
          <a:lstStyle/>
          <a:p>
            <a:pPr algn="ctr"/>
            <a:r>
              <a:rPr lang="en-US" dirty="0" smtClean="0"/>
              <a:t>2. Utterance triggers lambda</a:t>
            </a:r>
            <a:endParaRPr lang="en-US" dirty="0"/>
          </a:p>
        </p:txBody>
      </p:sp>
      <p:sp>
        <p:nvSpPr>
          <p:cNvPr id="16" name="TextBox 15"/>
          <p:cNvSpPr txBox="1"/>
          <p:nvPr/>
        </p:nvSpPr>
        <p:spPr>
          <a:xfrm>
            <a:off x="9000698" y="3300533"/>
            <a:ext cx="2358980" cy="923330"/>
          </a:xfrm>
          <a:prstGeom prst="rect">
            <a:avLst/>
          </a:prstGeom>
          <a:noFill/>
        </p:spPr>
        <p:txBody>
          <a:bodyPr wrap="square" rtlCol="0">
            <a:spAutoFit/>
          </a:bodyPr>
          <a:lstStyle/>
          <a:p>
            <a:pPr algn="ctr"/>
            <a:r>
              <a:rPr lang="en-US" dirty="0" smtClean="0"/>
              <a:t>3. Menu information grabbed from Food Service table</a:t>
            </a:r>
            <a:endParaRPr lang="en-US" dirty="0"/>
          </a:p>
        </p:txBody>
      </p:sp>
      <p:sp>
        <p:nvSpPr>
          <p:cNvPr id="17" name="TextBox 16"/>
          <p:cNvSpPr txBox="1"/>
          <p:nvPr/>
        </p:nvSpPr>
        <p:spPr>
          <a:xfrm>
            <a:off x="7737058" y="5141177"/>
            <a:ext cx="2358980" cy="369332"/>
          </a:xfrm>
          <a:prstGeom prst="rect">
            <a:avLst/>
          </a:prstGeom>
          <a:noFill/>
        </p:spPr>
        <p:txBody>
          <a:bodyPr wrap="square" rtlCol="0">
            <a:spAutoFit/>
          </a:bodyPr>
          <a:lstStyle/>
          <a:p>
            <a:pPr algn="ctr"/>
            <a:r>
              <a:rPr lang="en-US" dirty="0" smtClean="0"/>
              <a:t>4. Returns information</a:t>
            </a:r>
            <a:endParaRPr lang="en-US" dirty="0"/>
          </a:p>
        </p:txBody>
      </p:sp>
      <p:sp>
        <p:nvSpPr>
          <p:cNvPr id="18" name="TextBox 17"/>
          <p:cNvSpPr txBox="1"/>
          <p:nvPr/>
        </p:nvSpPr>
        <p:spPr>
          <a:xfrm>
            <a:off x="1014277" y="5472834"/>
            <a:ext cx="2358980" cy="369332"/>
          </a:xfrm>
          <a:prstGeom prst="rect">
            <a:avLst/>
          </a:prstGeom>
          <a:noFill/>
        </p:spPr>
        <p:txBody>
          <a:bodyPr wrap="square" rtlCol="0">
            <a:spAutoFit/>
          </a:bodyPr>
          <a:lstStyle/>
          <a:p>
            <a:pPr algn="ctr"/>
            <a:r>
              <a:rPr lang="en-US" dirty="0" smtClean="0"/>
              <a:t>6. Responds to user</a:t>
            </a:r>
            <a:endParaRPr lang="en-US" dirty="0"/>
          </a:p>
        </p:txBody>
      </p:sp>
      <p:sp>
        <p:nvSpPr>
          <p:cNvPr id="19" name="TextBox 18"/>
          <p:cNvSpPr txBox="1"/>
          <p:nvPr/>
        </p:nvSpPr>
        <p:spPr>
          <a:xfrm>
            <a:off x="4827641" y="5515045"/>
            <a:ext cx="2358980" cy="923330"/>
          </a:xfrm>
          <a:prstGeom prst="rect">
            <a:avLst/>
          </a:prstGeom>
          <a:noFill/>
        </p:spPr>
        <p:txBody>
          <a:bodyPr wrap="square" rtlCol="0">
            <a:spAutoFit/>
          </a:bodyPr>
          <a:lstStyle/>
          <a:p>
            <a:pPr algn="ctr"/>
            <a:r>
              <a:rPr lang="en-US" dirty="0"/>
              <a:t>5</a:t>
            </a:r>
            <a:r>
              <a:rPr lang="en-US" dirty="0" smtClean="0"/>
              <a:t>. Parse information for appropriate response</a:t>
            </a:r>
            <a:endParaRPr lang="en-US" dirty="0"/>
          </a:p>
        </p:txBody>
      </p:sp>
      <p:sp>
        <p:nvSpPr>
          <p:cNvPr id="20" name="TextBox 19"/>
          <p:cNvSpPr txBox="1"/>
          <p:nvPr/>
        </p:nvSpPr>
        <p:spPr>
          <a:xfrm>
            <a:off x="9714287" y="4918836"/>
            <a:ext cx="2358980" cy="1477328"/>
          </a:xfrm>
          <a:prstGeom prst="rect">
            <a:avLst/>
          </a:prstGeom>
          <a:noFill/>
        </p:spPr>
        <p:txBody>
          <a:bodyPr wrap="square" rtlCol="0">
            <a:spAutoFit/>
          </a:bodyPr>
          <a:lstStyle/>
          <a:p>
            <a:pPr algn="ctr"/>
            <a:r>
              <a:rPr lang="en-US" dirty="0" smtClean="0"/>
              <a:t>Intent returns:</a:t>
            </a:r>
          </a:p>
          <a:p>
            <a:pPr marL="285750" indent="-285750">
              <a:buFont typeface="Arial" charset="0"/>
              <a:buChar char="•"/>
            </a:pPr>
            <a:r>
              <a:rPr lang="en-US" dirty="0" smtClean="0"/>
              <a:t>Menu for time of day</a:t>
            </a:r>
          </a:p>
          <a:p>
            <a:pPr marL="285750" indent="-285750">
              <a:buFont typeface="Arial" charset="0"/>
              <a:buChar char="•"/>
            </a:pPr>
            <a:r>
              <a:rPr lang="en-US" dirty="0" smtClean="0"/>
              <a:t>Food included in menu</a:t>
            </a:r>
          </a:p>
        </p:txBody>
      </p:sp>
    </p:spTree>
    <p:extLst>
      <p:ext uri="{BB962C8B-B14F-4D97-AF65-F5344CB8AC3E}">
        <p14:creationId xmlns:p14="http://schemas.microsoft.com/office/powerpoint/2010/main" val="2034275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Amenity Intent</a:t>
            </a:r>
            <a:endParaRPr lang="en-US" dirty="0"/>
          </a:p>
        </p:txBody>
      </p:sp>
      <p:sp>
        <p:nvSpPr>
          <p:cNvPr id="4" name="Slide Number Placeholder 3"/>
          <p:cNvSpPr>
            <a:spLocks noGrp="1"/>
          </p:cNvSpPr>
          <p:nvPr>
            <p:ph type="sldNum" sz="quarter" idx="12"/>
          </p:nvPr>
        </p:nvSpPr>
        <p:spPr/>
        <p:txBody>
          <a:bodyPr/>
          <a:lstStyle/>
          <a:p>
            <a:fld id="{DA1D69D8-8465-5648-841B-78FF84D4E948}" type="slidenum">
              <a:rPr lang="en-US" smtClean="0"/>
              <a:t>31</a:t>
            </a:fld>
            <a:endParaRPr lang="en-US"/>
          </a:p>
        </p:txBody>
      </p:sp>
      <p:pic>
        <p:nvPicPr>
          <p:cNvPr id="5" name="Picture 4"/>
          <p:cNvPicPr>
            <a:picLocks noChangeAspect="1"/>
          </p:cNvPicPr>
          <p:nvPr/>
        </p:nvPicPr>
        <p:blipFill>
          <a:blip r:embed="rId2">
            <a:clrChange>
              <a:clrFrom>
                <a:srgbClr val="FFFFFF"/>
              </a:clrFrom>
              <a:clrTo>
                <a:srgbClr val="FFFFFF">
                  <a:alpha val="0"/>
                </a:srgbClr>
              </a:clrTo>
            </a:clrChange>
          </a:blip>
          <a:stretch>
            <a:fillRect/>
          </a:stretch>
        </p:blipFill>
        <p:spPr>
          <a:xfrm>
            <a:off x="1085175" y="3189677"/>
            <a:ext cx="2637690" cy="197655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7162" y="3523375"/>
            <a:ext cx="1036669" cy="1244002"/>
          </a:xfrm>
          <a:prstGeom prst="rect">
            <a:avLst/>
          </a:prstGeom>
        </p:spPr>
      </p:pic>
      <p:sp>
        <p:nvSpPr>
          <p:cNvPr id="7" name="TextBox 6"/>
          <p:cNvSpPr txBox="1"/>
          <p:nvPr/>
        </p:nvSpPr>
        <p:spPr>
          <a:xfrm>
            <a:off x="5430884" y="4767377"/>
            <a:ext cx="909223" cy="369332"/>
          </a:xfrm>
          <a:prstGeom prst="rect">
            <a:avLst/>
          </a:prstGeom>
          <a:noFill/>
        </p:spPr>
        <p:txBody>
          <a:bodyPr wrap="none" rtlCol="0">
            <a:spAutoFit/>
          </a:bodyPr>
          <a:lstStyle/>
          <a:p>
            <a:r>
              <a:rPr lang="en-US" dirty="0" smtClean="0"/>
              <a:t>handler</a:t>
            </a:r>
            <a:endParaRPr lang="en-US" dirty="0"/>
          </a:p>
        </p:txBody>
      </p:sp>
      <p:cxnSp>
        <p:nvCxnSpPr>
          <p:cNvPr id="8" name="Straight Arrow Connector 7"/>
          <p:cNvCxnSpPr/>
          <p:nvPr/>
        </p:nvCxnSpPr>
        <p:spPr>
          <a:xfrm flipV="1">
            <a:off x="3722865" y="4222651"/>
            <a:ext cx="1434603" cy="26267"/>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flipH="1">
            <a:off x="8206289" y="3682828"/>
            <a:ext cx="944690" cy="1079645"/>
          </a:xfrm>
          <a:prstGeom prst="rect">
            <a:avLst/>
          </a:prstGeom>
        </p:spPr>
      </p:pic>
      <p:cxnSp>
        <p:nvCxnSpPr>
          <p:cNvPr id="10" name="Straight Arrow Connector 9"/>
          <p:cNvCxnSpPr/>
          <p:nvPr/>
        </p:nvCxnSpPr>
        <p:spPr>
          <a:xfrm flipV="1">
            <a:off x="6916240" y="3891870"/>
            <a:ext cx="953089" cy="314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7869329" y="2167126"/>
            <a:ext cx="1672253" cy="1323439"/>
          </a:xfrm>
          <a:prstGeom prst="rect">
            <a:avLst/>
          </a:prstGeom>
          <a:noFill/>
        </p:spPr>
        <p:txBody>
          <a:bodyPr wrap="none" rtlCol="0">
            <a:spAutoFit/>
          </a:bodyPr>
          <a:lstStyle/>
          <a:p>
            <a:r>
              <a:rPr lang="en-US" sz="1000" dirty="0" smtClean="0"/>
              <a:t>Amenities</a:t>
            </a:r>
          </a:p>
          <a:p>
            <a:r>
              <a:rPr lang="en-US" sz="1000" dirty="0" smtClean="0"/>
              <a:t>{</a:t>
            </a:r>
          </a:p>
          <a:p>
            <a:r>
              <a:rPr lang="en-US" sz="1000" dirty="0" smtClean="0"/>
              <a:t>“Index”: “number”,</a:t>
            </a:r>
          </a:p>
          <a:p>
            <a:r>
              <a:rPr lang="en-US" sz="1000" dirty="0" smtClean="0"/>
              <a:t>“Amenity”: “string”,</a:t>
            </a:r>
          </a:p>
          <a:p>
            <a:r>
              <a:rPr lang="en-US" sz="1000" dirty="0" smtClean="0"/>
              <a:t>“</a:t>
            </a:r>
            <a:r>
              <a:rPr lang="en-US" sz="1000" dirty="0" err="1" smtClean="0"/>
              <a:t>ClosingHour</a:t>
            </a:r>
            <a:r>
              <a:rPr lang="en-US" sz="1000" dirty="0" smtClean="0"/>
              <a:t>”: “number”,</a:t>
            </a:r>
          </a:p>
          <a:p>
            <a:r>
              <a:rPr lang="en-US" sz="1000" dirty="0" smtClean="0"/>
              <a:t>“</a:t>
            </a:r>
            <a:r>
              <a:rPr lang="en-US" sz="1000" dirty="0" err="1" smtClean="0"/>
              <a:t>OpeningHour</a:t>
            </a:r>
            <a:r>
              <a:rPr lang="en-US" sz="1000" dirty="0" smtClean="0"/>
              <a:t>”: “number”,</a:t>
            </a:r>
          </a:p>
          <a:p>
            <a:r>
              <a:rPr lang="en-US" sz="1000" dirty="0" smtClean="0"/>
              <a:t>“</a:t>
            </a:r>
            <a:r>
              <a:rPr lang="en-US" sz="1000" dirty="0" err="1" smtClean="0"/>
              <a:t>Location”:”string</a:t>
            </a:r>
            <a:r>
              <a:rPr lang="en-US" sz="1000" dirty="0" smtClean="0"/>
              <a:t>”</a:t>
            </a:r>
          </a:p>
          <a:p>
            <a:r>
              <a:rPr lang="en-US" sz="1000" dirty="0" smtClean="0"/>
              <a:t>}</a:t>
            </a:r>
            <a:endParaRPr lang="en-US" sz="1000" dirty="0"/>
          </a:p>
        </p:txBody>
      </p:sp>
      <p:cxnSp>
        <p:nvCxnSpPr>
          <p:cNvPr id="12" name="Straight Arrow Connector 19"/>
          <p:cNvCxnSpPr/>
          <p:nvPr/>
        </p:nvCxnSpPr>
        <p:spPr>
          <a:xfrm rot="5400000">
            <a:off x="7048856" y="3672767"/>
            <a:ext cx="540072" cy="2719485"/>
          </a:xfrm>
          <a:prstGeom prst="curvedConnector2">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3" name="Straight Arrow Connector 19"/>
          <p:cNvCxnSpPr/>
          <p:nvPr/>
        </p:nvCxnSpPr>
        <p:spPr>
          <a:xfrm rot="5400000">
            <a:off x="4129997" y="3410732"/>
            <a:ext cx="29523" cy="3481476"/>
          </a:xfrm>
          <a:prstGeom prst="curvedConnector3">
            <a:avLst>
              <a:gd name="adj1" fmla="val 874312"/>
            </a:avLst>
          </a:prstGeom>
          <a:ln>
            <a:tailEnd type="arrow"/>
          </a:ln>
        </p:spPr>
        <p:style>
          <a:lnRef idx="3">
            <a:schemeClr val="accent1"/>
          </a:lnRef>
          <a:fillRef idx="0">
            <a:schemeClr val="accent1"/>
          </a:fillRef>
          <a:effectRef idx="2">
            <a:schemeClr val="accent1"/>
          </a:effectRef>
          <a:fontRef idx="minor">
            <a:schemeClr val="tx1"/>
          </a:fontRef>
        </p:style>
      </p:cxnSp>
      <p:sp>
        <p:nvSpPr>
          <p:cNvPr id="14" name="TextBox 13"/>
          <p:cNvSpPr txBox="1"/>
          <p:nvPr/>
        </p:nvSpPr>
        <p:spPr>
          <a:xfrm>
            <a:off x="-187043" y="3083264"/>
            <a:ext cx="2358980" cy="646331"/>
          </a:xfrm>
          <a:prstGeom prst="rect">
            <a:avLst/>
          </a:prstGeom>
          <a:noFill/>
        </p:spPr>
        <p:txBody>
          <a:bodyPr wrap="square" rtlCol="0">
            <a:spAutoFit/>
          </a:bodyPr>
          <a:lstStyle/>
          <a:p>
            <a:pPr algn="ctr"/>
            <a:r>
              <a:rPr lang="en-US" dirty="0" smtClean="0"/>
              <a:t>1. User asks for amenity information</a:t>
            </a:r>
            <a:endParaRPr lang="en-US" dirty="0"/>
          </a:p>
        </p:txBody>
      </p:sp>
      <p:sp>
        <p:nvSpPr>
          <p:cNvPr id="15" name="TextBox 14"/>
          <p:cNvSpPr txBox="1"/>
          <p:nvPr/>
        </p:nvSpPr>
        <p:spPr>
          <a:xfrm>
            <a:off x="3121566" y="3045626"/>
            <a:ext cx="2358980" cy="646331"/>
          </a:xfrm>
          <a:prstGeom prst="rect">
            <a:avLst/>
          </a:prstGeom>
          <a:noFill/>
        </p:spPr>
        <p:txBody>
          <a:bodyPr wrap="square" rtlCol="0">
            <a:spAutoFit/>
          </a:bodyPr>
          <a:lstStyle/>
          <a:p>
            <a:pPr algn="ctr"/>
            <a:r>
              <a:rPr lang="en-US" dirty="0" smtClean="0"/>
              <a:t>2. Utterance triggers lambda</a:t>
            </a:r>
            <a:endParaRPr lang="en-US" dirty="0"/>
          </a:p>
        </p:txBody>
      </p:sp>
      <p:sp>
        <p:nvSpPr>
          <p:cNvPr id="16" name="TextBox 15"/>
          <p:cNvSpPr txBox="1"/>
          <p:nvPr/>
        </p:nvSpPr>
        <p:spPr>
          <a:xfrm>
            <a:off x="9281430" y="3523375"/>
            <a:ext cx="2358980" cy="923330"/>
          </a:xfrm>
          <a:prstGeom prst="rect">
            <a:avLst/>
          </a:prstGeom>
          <a:noFill/>
        </p:spPr>
        <p:txBody>
          <a:bodyPr wrap="square" rtlCol="0">
            <a:spAutoFit/>
          </a:bodyPr>
          <a:lstStyle/>
          <a:p>
            <a:pPr algn="ctr"/>
            <a:r>
              <a:rPr lang="en-US" dirty="0" smtClean="0"/>
              <a:t>3. Amenity information grabbed from Food Service table</a:t>
            </a:r>
            <a:endParaRPr lang="en-US" dirty="0"/>
          </a:p>
        </p:txBody>
      </p:sp>
      <p:sp>
        <p:nvSpPr>
          <p:cNvPr id="17" name="TextBox 16"/>
          <p:cNvSpPr txBox="1"/>
          <p:nvPr/>
        </p:nvSpPr>
        <p:spPr>
          <a:xfrm>
            <a:off x="7869329" y="5166232"/>
            <a:ext cx="2358980" cy="369332"/>
          </a:xfrm>
          <a:prstGeom prst="rect">
            <a:avLst/>
          </a:prstGeom>
          <a:noFill/>
        </p:spPr>
        <p:txBody>
          <a:bodyPr wrap="square" rtlCol="0">
            <a:spAutoFit/>
          </a:bodyPr>
          <a:lstStyle/>
          <a:p>
            <a:pPr algn="ctr"/>
            <a:r>
              <a:rPr lang="en-US" dirty="0" smtClean="0"/>
              <a:t>4. Returns information</a:t>
            </a:r>
            <a:endParaRPr lang="en-US" dirty="0"/>
          </a:p>
        </p:txBody>
      </p:sp>
      <p:sp>
        <p:nvSpPr>
          <p:cNvPr id="18" name="TextBox 17"/>
          <p:cNvSpPr txBox="1"/>
          <p:nvPr/>
        </p:nvSpPr>
        <p:spPr>
          <a:xfrm>
            <a:off x="1146548" y="5497889"/>
            <a:ext cx="2358980" cy="369332"/>
          </a:xfrm>
          <a:prstGeom prst="rect">
            <a:avLst/>
          </a:prstGeom>
          <a:noFill/>
        </p:spPr>
        <p:txBody>
          <a:bodyPr wrap="square" rtlCol="0">
            <a:spAutoFit/>
          </a:bodyPr>
          <a:lstStyle/>
          <a:p>
            <a:pPr algn="ctr"/>
            <a:r>
              <a:rPr lang="en-US" dirty="0" smtClean="0"/>
              <a:t>6. Responds to user</a:t>
            </a:r>
            <a:endParaRPr lang="en-US" dirty="0"/>
          </a:p>
        </p:txBody>
      </p:sp>
      <p:sp>
        <p:nvSpPr>
          <p:cNvPr id="19" name="TextBox 18"/>
          <p:cNvSpPr txBox="1"/>
          <p:nvPr/>
        </p:nvSpPr>
        <p:spPr>
          <a:xfrm>
            <a:off x="4959912" y="5540100"/>
            <a:ext cx="2358980" cy="923330"/>
          </a:xfrm>
          <a:prstGeom prst="rect">
            <a:avLst/>
          </a:prstGeom>
          <a:noFill/>
        </p:spPr>
        <p:txBody>
          <a:bodyPr wrap="square" rtlCol="0">
            <a:spAutoFit/>
          </a:bodyPr>
          <a:lstStyle/>
          <a:p>
            <a:pPr algn="ctr"/>
            <a:r>
              <a:rPr lang="en-US" dirty="0"/>
              <a:t>5</a:t>
            </a:r>
            <a:r>
              <a:rPr lang="en-US" dirty="0" smtClean="0"/>
              <a:t>. Parse information for appropriate response</a:t>
            </a:r>
            <a:endParaRPr lang="en-US" dirty="0"/>
          </a:p>
        </p:txBody>
      </p:sp>
      <p:sp>
        <p:nvSpPr>
          <p:cNvPr id="20" name="TextBox 19"/>
          <p:cNvSpPr txBox="1"/>
          <p:nvPr/>
        </p:nvSpPr>
        <p:spPr>
          <a:xfrm>
            <a:off x="9680477" y="4901591"/>
            <a:ext cx="2358980" cy="1477328"/>
          </a:xfrm>
          <a:prstGeom prst="rect">
            <a:avLst/>
          </a:prstGeom>
          <a:noFill/>
        </p:spPr>
        <p:txBody>
          <a:bodyPr wrap="square" rtlCol="0">
            <a:spAutoFit/>
          </a:bodyPr>
          <a:lstStyle/>
          <a:p>
            <a:pPr algn="ctr"/>
            <a:r>
              <a:rPr lang="en-US" dirty="0" smtClean="0"/>
              <a:t>Intent returns:</a:t>
            </a:r>
          </a:p>
          <a:p>
            <a:pPr marL="285750" indent="-285750">
              <a:buFont typeface="Arial" charset="0"/>
              <a:buChar char="•"/>
            </a:pPr>
            <a:r>
              <a:rPr lang="en-US" dirty="0" smtClean="0"/>
              <a:t>Amenity hours</a:t>
            </a:r>
          </a:p>
          <a:p>
            <a:pPr marL="285750" indent="-285750">
              <a:buFont typeface="Arial" charset="0"/>
              <a:buChar char="•"/>
            </a:pPr>
            <a:r>
              <a:rPr lang="en-US" dirty="0" smtClean="0"/>
              <a:t>Hours remaining for use</a:t>
            </a:r>
          </a:p>
          <a:p>
            <a:pPr marL="285750" indent="-285750">
              <a:buFont typeface="Arial" charset="0"/>
              <a:buChar char="•"/>
            </a:pPr>
            <a:r>
              <a:rPr lang="en-US" dirty="0" smtClean="0"/>
              <a:t>Card with location</a:t>
            </a:r>
          </a:p>
        </p:txBody>
      </p:sp>
    </p:spTree>
    <p:extLst>
      <p:ext uri="{BB962C8B-B14F-4D97-AF65-F5344CB8AC3E}">
        <p14:creationId xmlns:p14="http://schemas.microsoft.com/office/powerpoint/2010/main" val="7412350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8043" y="513277"/>
            <a:ext cx="3136661" cy="558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Order Room Service</a:t>
            </a:r>
          </a:p>
        </p:txBody>
      </p:sp>
      <p:sp>
        <p:nvSpPr>
          <p:cNvPr id="4" name="Rectangle 3"/>
          <p:cNvSpPr/>
          <p:nvPr/>
        </p:nvSpPr>
        <p:spPr>
          <a:xfrm>
            <a:off x="4988366" y="513274"/>
            <a:ext cx="3136392" cy="558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Submit Service Desk Request</a:t>
            </a:r>
          </a:p>
        </p:txBody>
      </p:sp>
      <p:sp>
        <p:nvSpPr>
          <p:cNvPr id="5" name="Rectangle 4"/>
          <p:cNvSpPr/>
          <p:nvPr/>
        </p:nvSpPr>
        <p:spPr>
          <a:xfrm>
            <a:off x="8568419" y="513272"/>
            <a:ext cx="3136392" cy="558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Request General Hotel Information (TBD)</a:t>
            </a:r>
          </a:p>
        </p:txBody>
      </p:sp>
      <p:sp>
        <p:nvSpPr>
          <p:cNvPr id="9" name="TextBox 8"/>
          <p:cNvSpPr txBox="1"/>
          <p:nvPr/>
        </p:nvSpPr>
        <p:spPr>
          <a:xfrm>
            <a:off x="100527" y="1628383"/>
            <a:ext cx="1389403" cy="461665"/>
          </a:xfrm>
          <a:prstGeom prst="rect">
            <a:avLst/>
          </a:prstGeom>
          <a:noFill/>
        </p:spPr>
        <p:txBody>
          <a:bodyPr wrap="square" rtlCol="0">
            <a:spAutoFit/>
          </a:bodyPr>
          <a:lstStyle/>
          <a:p>
            <a:r>
              <a:rPr lang="en-US" sz="1200" b="1" dirty="0"/>
              <a:t>Potential User</a:t>
            </a:r>
          </a:p>
          <a:p>
            <a:r>
              <a:rPr lang="en-US" sz="1200" b="1" dirty="0"/>
              <a:t>Sub Goals</a:t>
            </a:r>
          </a:p>
        </p:txBody>
      </p:sp>
      <p:sp>
        <p:nvSpPr>
          <p:cNvPr id="10" name="TextBox 9"/>
          <p:cNvSpPr txBox="1"/>
          <p:nvPr/>
        </p:nvSpPr>
        <p:spPr>
          <a:xfrm>
            <a:off x="1408043" y="1721694"/>
            <a:ext cx="3136661" cy="1384995"/>
          </a:xfrm>
          <a:prstGeom prst="rect">
            <a:avLst/>
          </a:prstGeom>
          <a:noFill/>
        </p:spPr>
        <p:txBody>
          <a:bodyPr wrap="square" rtlCol="0">
            <a:spAutoFit/>
          </a:bodyPr>
          <a:lstStyle/>
          <a:p>
            <a:pPr marL="171450" indent="-171450">
              <a:buFontTx/>
              <a:buChar char="-"/>
            </a:pPr>
            <a:r>
              <a:rPr lang="en-US" sz="1200" dirty="0"/>
              <a:t>Hear menu options</a:t>
            </a:r>
          </a:p>
          <a:p>
            <a:pPr marL="171450" indent="-171450">
              <a:buFontTx/>
              <a:buChar char="-"/>
            </a:pPr>
            <a:r>
              <a:rPr lang="en-US" sz="1200" dirty="0"/>
              <a:t>Order a specific item on the menu</a:t>
            </a:r>
          </a:p>
          <a:p>
            <a:pPr marL="171450" indent="-171450">
              <a:buFontTx/>
              <a:buChar char="-"/>
            </a:pPr>
            <a:r>
              <a:rPr lang="en-US" sz="1200" dirty="0"/>
              <a:t>Receive recommendations for common food pairings/additions ( ex: hamburger – fries, pancakes - OJ) </a:t>
            </a:r>
          </a:p>
          <a:p>
            <a:pPr marL="171450" indent="-171450">
              <a:buFontTx/>
              <a:buChar char="-"/>
            </a:pPr>
            <a:r>
              <a:rPr lang="en-US" sz="1200" dirty="0"/>
              <a:t>Specify a delivery time </a:t>
            </a:r>
          </a:p>
          <a:p>
            <a:pPr marL="171450" indent="-171450">
              <a:buFontTx/>
              <a:buChar char="-"/>
            </a:pPr>
            <a:r>
              <a:rPr lang="en-US" sz="1200" dirty="0"/>
              <a:t>Confirm order</a:t>
            </a:r>
          </a:p>
        </p:txBody>
      </p:sp>
      <p:sp>
        <p:nvSpPr>
          <p:cNvPr id="11" name="TextBox 10"/>
          <p:cNvSpPr txBox="1"/>
          <p:nvPr/>
        </p:nvSpPr>
        <p:spPr>
          <a:xfrm>
            <a:off x="100526" y="3632483"/>
            <a:ext cx="1389403" cy="276999"/>
          </a:xfrm>
          <a:prstGeom prst="rect">
            <a:avLst/>
          </a:prstGeom>
          <a:noFill/>
        </p:spPr>
        <p:txBody>
          <a:bodyPr wrap="square" rtlCol="0">
            <a:spAutoFit/>
          </a:bodyPr>
          <a:lstStyle/>
          <a:p>
            <a:r>
              <a:rPr lang="en-US" sz="1200" b="1" dirty="0"/>
              <a:t>Alexa Output </a:t>
            </a:r>
          </a:p>
        </p:txBody>
      </p:sp>
      <p:sp>
        <p:nvSpPr>
          <p:cNvPr id="12" name="Rectangle 11"/>
          <p:cNvSpPr/>
          <p:nvPr/>
        </p:nvSpPr>
        <p:spPr>
          <a:xfrm>
            <a:off x="1408042" y="3594220"/>
            <a:ext cx="2556433" cy="1015663"/>
          </a:xfrm>
          <a:prstGeom prst="rect">
            <a:avLst/>
          </a:prstGeom>
        </p:spPr>
        <p:txBody>
          <a:bodyPr wrap="square">
            <a:spAutoFit/>
          </a:bodyPr>
          <a:lstStyle/>
          <a:p>
            <a:pPr marL="171450" indent="-171450">
              <a:buFontTx/>
              <a:buChar char="-"/>
            </a:pPr>
            <a:r>
              <a:rPr lang="en-US" sz="1200" dirty="0"/>
              <a:t>Confirmation of order </a:t>
            </a:r>
          </a:p>
          <a:p>
            <a:pPr marL="171450" indent="-171450">
              <a:buFontTx/>
              <a:buChar char="-"/>
            </a:pPr>
            <a:r>
              <a:rPr lang="en-US" sz="1200" dirty="0"/>
              <a:t>Total price </a:t>
            </a:r>
          </a:p>
          <a:p>
            <a:pPr marL="171450" indent="-171450">
              <a:buFontTx/>
              <a:buChar char="-"/>
            </a:pPr>
            <a:r>
              <a:rPr lang="en-US" sz="1200" dirty="0"/>
              <a:t>ETA of delivery </a:t>
            </a:r>
          </a:p>
          <a:p>
            <a:pPr marL="171450" indent="-171450">
              <a:buFontTx/>
              <a:buChar char="-"/>
            </a:pPr>
            <a:r>
              <a:rPr lang="en-US" sz="1200" dirty="0"/>
              <a:t>Notification of “delivery on the way” </a:t>
            </a:r>
          </a:p>
        </p:txBody>
      </p:sp>
      <p:sp>
        <p:nvSpPr>
          <p:cNvPr id="13" name="Rectangle 12"/>
          <p:cNvSpPr/>
          <p:nvPr/>
        </p:nvSpPr>
        <p:spPr>
          <a:xfrm>
            <a:off x="4988366" y="5210036"/>
            <a:ext cx="3136392" cy="1384995"/>
          </a:xfrm>
          <a:prstGeom prst="rect">
            <a:avLst/>
          </a:prstGeom>
        </p:spPr>
        <p:txBody>
          <a:bodyPr wrap="square">
            <a:spAutoFit/>
          </a:bodyPr>
          <a:lstStyle/>
          <a:p>
            <a:pPr marL="171450" indent="-171450">
              <a:buFontTx/>
              <a:buChar char="-"/>
            </a:pPr>
            <a:r>
              <a:rPr lang="en-US" sz="1200" dirty="0"/>
              <a:t>Room number, user ID </a:t>
            </a:r>
          </a:p>
          <a:p>
            <a:pPr marL="171450" indent="-171450">
              <a:buFontTx/>
              <a:buChar char="-"/>
            </a:pPr>
            <a:r>
              <a:rPr lang="en-US" sz="1200" dirty="0"/>
              <a:t>If delivery: </a:t>
            </a:r>
          </a:p>
          <a:p>
            <a:pPr marL="628650" lvl="1" indent="-171450">
              <a:buFontTx/>
              <a:buChar char="-"/>
            </a:pPr>
            <a:r>
              <a:rPr lang="en-US" sz="1200" dirty="0"/>
              <a:t>ID of item requested </a:t>
            </a:r>
          </a:p>
          <a:p>
            <a:pPr marL="628650" lvl="1" indent="-171450">
              <a:buFontTx/>
              <a:buChar char="-"/>
            </a:pPr>
            <a:r>
              <a:rPr lang="en-US" sz="1200" dirty="0"/>
              <a:t>Employee responsible for request</a:t>
            </a:r>
          </a:p>
          <a:p>
            <a:pPr marL="628650" lvl="1" indent="-171450">
              <a:buFontTx/>
              <a:buChar char="-"/>
            </a:pPr>
            <a:r>
              <a:rPr lang="en-US" sz="1200" dirty="0"/>
              <a:t>Employee contact info  </a:t>
            </a:r>
          </a:p>
          <a:p>
            <a:pPr marL="628650" lvl="1" indent="-171450">
              <a:buFontTx/>
              <a:buChar char="-"/>
            </a:pPr>
            <a:r>
              <a:rPr lang="en-US" sz="1200" dirty="0"/>
              <a:t>…. </a:t>
            </a:r>
          </a:p>
          <a:p>
            <a:pPr marL="171450" indent="-171450">
              <a:buFontTx/>
              <a:buChar char="-"/>
            </a:pPr>
            <a:r>
              <a:rPr lang="en-US" sz="1200" dirty="0"/>
              <a:t>Reservation info, nightly cost</a:t>
            </a:r>
          </a:p>
        </p:txBody>
      </p:sp>
      <p:sp>
        <p:nvSpPr>
          <p:cNvPr id="14" name="TextBox 13"/>
          <p:cNvSpPr txBox="1"/>
          <p:nvPr/>
        </p:nvSpPr>
        <p:spPr>
          <a:xfrm>
            <a:off x="100527" y="5223684"/>
            <a:ext cx="1389403" cy="646331"/>
          </a:xfrm>
          <a:prstGeom prst="rect">
            <a:avLst/>
          </a:prstGeom>
          <a:noFill/>
        </p:spPr>
        <p:txBody>
          <a:bodyPr wrap="square" rtlCol="0">
            <a:spAutoFit/>
          </a:bodyPr>
          <a:lstStyle/>
          <a:p>
            <a:r>
              <a:rPr lang="en-US" sz="1200" b="1" dirty="0"/>
              <a:t>Data Requirements (quick brainstorm)</a:t>
            </a:r>
          </a:p>
        </p:txBody>
      </p:sp>
      <p:sp>
        <p:nvSpPr>
          <p:cNvPr id="15" name="TextBox 14"/>
          <p:cNvSpPr txBox="1"/>
          <p:nvPr/>
        </p:nvSpPr>
        <p:spPr>
          <a:xfrm>
            <a:off x="4988365" y="1660999"/>
            <a:ext cx="3136392" cy="1938992"/>
          </a:xfrm>
          <a:prstGeom prst="rect">
            <a:avLst/>
          </a:prstGeom>
          <a:noFill/>
        </p:spPr>
        <p:txBody>
          <a:bodyPr wrap="square" rtlCol="0">
            <a:spAutoFit/>
          </a:bodyPr>
          <a:lstStyle/>
          <a:p>
            <a:pPr marL="171450" indent="-171450">
              <a:buFontTx/>
              <a:buChar char="-"/>
            </a:pPr>
            <a:r>
              <a:rPr lang="en-US" sz="1200" dirty="0"/>
              <a:t>Submit common service desk request: </a:t>
            </a:r>
          </a:p>
          <a:p>
            <a:pPr marL="628650" lvl="1" indent="-171450">
              <a:buFontTx/>
              <a:buChar char="-"/>
            </a:pPr>
            <a:r>
              <a:rPr lang="en-US" sz="1200" dirty="0"/>
              <a:t>Additional Towels </a:t>
            </a:r>
          </a:p>
          <a:p>
            <a:pPr marL="628650" lvl="1" indent="-171450">
              <a:buFontTx/>
              <a:buChar char="-"/>
            </a:pPr>
            <a:r>
              <a:rPr lang="en-US" sz="1200" dirty="0"/>
              <a:t>Toothbrush</a:t>
            </a:r>
          </a:p>
          <a:p>
            <a:pPr marL="628650" lvl="1" indent="-171450">
              <a:buFontTx/>
              <a:buChar char="-"/>
            </a:pPr>
            <a:r>
              <a:rPr lang="en-US" sz="1200" dirty="0"/>
              <a:t>Shampoo/conditioner </a:t>
            </a:r>
          </a:p>
          <a:p>
            <a:pPr marL="628650" lvl="1" indent="-171450">
              <a:buFontTx/>
              <a:buChar char="-"/>
            </a:pPr>
            <a:r>
              <a:rPr lang="en-US" sz="1200" dirty="0"/>
              <a:t>Additional pillows / blankets </a:t>
            </a:r>
          </a:p>
          <a:p>
            <a:pPr marL="628650" lvl="1" indent="-171450">
              <a:buFontTx/>
              <a:buChar char="-"/>
            </a:pPr>
            <a:r>
              <a:rPr lang="en-US" sz="1200" dirty="0" err="1"/>
              <a:t>Etc</a:t>
            </a:r>
            <a:r>
              <a:rPr lang="en-US" sz="1200" dirty="0"/>
              <a:t> … </a:t>
            </a:r>
          </a:p>
          <a:p>
            <a:pPr marL="171450" indent="-171450">
              <a:buFontTx/>
              <a:buChar char="-"/>
            </a:pPr>
            <a:r>
              <a:rPr lang="en-US" sz="1200" dirty="0"/>
              <a:t>Set alarm (“wake up call”)</a:t>
            </a:r>
          </a:p>
          <a:p>
            <a:pPr marL="628650" lvl="1" indent="-171450">
              <a:buFontTx/>
              <a:buChar char="-"/>
            </a:pPr>
            <a:r>
              <a:rPr lang="en-US" sz="1200" dirty="0"/>
              <a:t>Reminder of continental breakfast times</a:t>
            </a:r>
          </a:p>
          <a:p>
            <a:pPr marL="171450" indent="-171450">
              <a:buFontTx/>
              <a:buChar char="-"/>
            </a:pPr>
            <a:r>
              <a:rPr lang="en-US" sz="1200" dirty="0"/>
              <a:t>Extend stay / edit reservation  </a:t>
            </a:r>
          </a:p>
        </p:txBody>
      </p:sp>
      <p:sp>
        <p:nvSpPr>
          <p:cNvPr id="16" name="TextBox 15"/>
          <p:cNvSpPr txBox="1"/>
          <p:nvPr/>
        </p:nvSpPr>
        <p:spPr>
          <a:xfrm>
            <a:off x="8568419" y="1708420"/>
            <a:ext cx="3136392" cy="1200329"/>
          </a:xfrm>
          <a:prstGeom prst="rect">
            <a:avLst/>
          </a:prstGeom>
          <a:noFill/>
        </p:spPr>
        <p:txBody>
          <a:bodyPr wrap="square" rtlCol="0">
            <a:spAutoFit/>
          </a:bodyPr>
          <a:lstStyle/>
          <a:p>
            <a:pPr marL="171450" indent="-171450">
              <a:buFontTx/>
              <a:buChar char="-"/>
            </a:pPr>
            <a:r>
              <a:rPr lang="en-US" sz="1200" dirty="0"/>
              <a:t>Ex: </a:t>
            </a:r>
          </a:p>
          <a:p>
            <a:pPr marL="628650" lvl="1" indent="-171450">
              <a:buFontTx/>
              <a:buChar char="-"/>
            </a:pPr>
            <a:r>
              <a:rPr lang="en-US" sz="1200" dirty="0"/>
              <a:t>Check out time </a:t>
            </a:r>
          </a:p>
          <a:p>
            <a:pPr marL="628650" lvl="1" indent="-171450">
              <a:buFontTx/>
              <a:buChar char="-"/>
            </a:pPr>
            <a:r>
              <a:rPr lang="en-US" sz="1200" dirty="0"/>
              <a:t>Location of ice maker / vending machine</a:t>
            </a:r>
          </a:p>
          <a:p>
            <a:pPr marL="628650" lvl="1" indent="-171450">
              <a:buFontTx/>
              <a:buChar char="-"/>
            </a:pPr>
            <a:r>
              <a:rPr lang="en-US" sz="1200" dirty="0"/>
              <a:t>Time of continental breakfast  </a:t>
            </a:r>
          </a:p>
          <a:p>
            <a:pPr marL="628650" lvl="1" indent="-171450">
              <a:buFontTx/>
              <a:buChar char="-"/>
            </a:pPr>
            <a:r>
              <a:rPr lang="en-US" sz="1200" dirty="0"/>
              <a:t>Etc.. </a:t>
            </a:r>
          </a:p>
        </p:txBody>
      </p:sp>
      <p:sp>
        <p:nvSpPr>
          <p:cNvPr id="17" name="TextBox 16"/>
          <p:cNvSpPr txBox="1"/>
          <p:nvPr/>
        </p:nvSpPr>
        <p:spPr>
          <a:xfrm>
            <a:off x="4988366" y="3569984"/>
            <a:ext cx="3268530" cy="1384995"/>
          </a:xfrm>
          <a:prstGeom prst="rect">
            <a:avLst/>
          </a:prstGeom>
          <a:noFill/>
        </p:spPr>
        <p:txBody>
          <a:bodyPr wrap="square" rtlCol="0">
            <a:spAutoFit/>
          </a:bodyPr>
          <a:lstStyle/>
          <a:p>
            <a:pPr marL="171450" indent="-171450">
              <a:buFontTx/>
              <a:buChar char="-"/>
            </a:pPr>
            <a:r>
              <a:rPr lang="en-US" sz="1200" dirty="0"/>
              <a:t>Confirmation of request </a:t>
            </a:r>
          </a:p>
          <a:p>
            <a:pPr marL="171450" indent="-171450">
              <a:buFontTx/>
              <a:buChar char="-"/>
            </a:pPr>
            <a:r>
              <a:rPr lang="en-US" sz="1200" dirty="0"/>
              <a:t>If delivery: </a:t>
            </a:r>
          </a:p>
          <a:p>
            <a:pPr marL="628650" lvl="1" indent="-171450">
              <a:buFontTx/>
              <a:buChar char="-"/>
            </a:pPr>
            <a:r>
              <a:rPr lang="en-US" sz="1200" dirty="0"/>
              <a:t>ETA of delivery </a:t>
            </a:r>
          </a:p>
          <a:p>
            <a:pPr marL="628650" lvl="1" indent="-171450">
              <a:buFontTx/>
              <a:buChar char="-"/>
            </a:pPr>
            <a:r>
              <a:rPr lang="en-US" sz="1200" dirty="0"/>
              <a:t>Notification of “delivery on the way” </a:t>
            </a:r>
          </a:p>
          <a:p>
            <a:pPr marL="171450" indent="-171450">
              <a:buFontTx/>
              <a:buChar char="-"/>
            </a:pPr>
            <a:r>
              <a:rPr lang="en-US" sz="1200" dirty="0"/>
              <a:t>If reservation edits: </a:t>
            </a:r>
          </a:p>
          <a:p>
            <a:pPr marL="628650" lvl="1" indent="-171450">
              <a:buFontTx/>
              <a:buChar char="-"/>
            </a:pPr>
            <a:r>
              <a:rPr lang="en-US" sz="1200" dirty="0"/>
              <a:t>Pricing changes </a:t>
            </a:r>
          </a:p>
          <a:p>
            <a:pPr marL="628650" lvl="1" indent="-171450">
              <a:buFontTx/>
              <a:buChar char="-"/>
            </a:pPr>
            <a:r>
              <a:rPr lang="en-US" sz="1200" dirty="0"/>
              <a:t>Request for user acceptance of changes </a:t>
            </a:r>
          </a:p>
        </p:txBody>
      </p:sp>
      <p:cxnSp>
        <p:nvCxnSpPr>
          <p:cNvPr id="19" name="Straight Connector 18"/>
          <p:cNvCxnSpPr/>
          <p:nvPr/>
        </p:nvCxnSpPr>
        <p:spPr>
          <a:xfrm>
            <a:off x="1408041" y="3569984"/>
            <a:ext cx="1065163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1408041" y="5141558"/>
            <a:ext cx="2556433" cy="1754326"/>
          </a:xfrm>
          <a:prstGeom prst="rect">
            <a:avLst/>
          </a:prstGeom>
        </p:spPr>
        <p:txBody>
          <a:bodyPr wrap="square">
            <a:spAutoFit/>
          </a:bodyPr>
          <a:lstStyle/>
          <a:p>
            <a:pPr marL="171450" indent="-171450">
              <a:buFontTx/>
              <a:buChar char="-"/>
            </a:pPr>
            <a:r>
              <a:rPr lang="en-US" sz="1200" dirty="0"/>
              <a:t>Room number, user ID </a:t>
            </a:r>
          </a:p>
          <a:p>
            <a:pPr marL="171450" indent="-171450">
              <a:buFontTx/>
              <a:buChar char="-"/>
            </a:pPr>
            <a:r>
              <a:rPr lang="en-US" sz="1200" dirty="0"/>
              <a:t>Items</a:t>
            </a:r>
            <a:r>
              <a:rPr lang="en-US" sz="1200" baseline="0" dirty="0"/>
              <a:t> on menu</a:t>
            </a:r>
            <a:endParaRPr lang="en-US" sz="1200" dirty="0"/>
          </a:p>
          <a:p>
            <a:pPr marL="171450" indent="-171450">
              <a:buFontTx/>
              <a:buChar char="-"/>
            </a:pPr>
            <a:r>
              <a:rPr lang="en-US" sz="1200" dirty="0"/>
              <a:t>Prices of items on menu</a:t>
            </a:r>
          </a:p>
          <a:p>
            <a:pPr marL="171450" indent="-171450">
              <a:buFontTx/>
              <a:buChar char="-"/>
            </a:pPr>
            <a:r>
              <a:rPr lang="en-US" sz="1200" dirty="0"/>
              <a:t>Common food pairings </a:t>
            </a:r>
          </a:p>
          <a:p>
            <a:pPr marL="171450" indent="-171450">
              <a:buFontTx/>
              <a:buChar char="-"/>
            </a:pPr>
            <a:r>
              <a:rPr lang="en-US" sz="1200" dirty="0"/>
              <a:t>Categories of food </a:t>
            </a:r>
          </a:p>
          <a:p>
            <a:pPr marL="171450" indent="-171450">
              <a:buFontTx/>
              <a:buChar char="-"/>
            </a:pPr>
            <a:r>
              <a:rPr lang="en-US" sz="1200" dirty="0"/>
              <a:t>Room number </a:t>
            </a:r>
          </a:p>
          <a:p>
            <a:pPr marL="171450" indent="-171450">
              <a:buFontTx/>
              <a:buChar char="-"/>
            </a:pPr>
            <a:r>
              <a:rPr lang="en-US" sz="1200" dirty="0"/>
              <a:t>User account</a:t>
            </a:r>
            <a:r>
              <a:rPr lang="en-US" sz="1200" baseline="0" dirty="0"/>
              <a:t> </a:t>
            </a:r>
          </a:p>
          <a:p>
            <a:pPr marL="171450" indent="-171450">
              <a:buFontTx/>
              <a:buChar char="-"/>
            </a:pPr>
            <a:r>
              <a:rPr lang="en-US" sz="1200" baseline="0" dirty="0"/>
              <a:t>Employee on staff </a:t>
            </a:r>
          </a:p>
          <a:p>
            <a:pPr marL="171450" indent="-171450">
              <a:buFontTx/>
              <a:buChar char="-"/>
            </a:pPr>
            <a:r>
              <a:rPr lang="en-US" sz="1200" baseline="0" dirty="0"/>
              <a:t>Employee contact info </a:t>
            </a:r>
            <a:endParaRPr lang="en-US" sz="1200" dirty="0"/>
          </a:p>
        </p:txBody>
      </p:sp>
      <p:cxnSp>
        <p:nvCxnSpPr>
          <p:cNvPr id="22" name="Straight Connector 21"/>
          <p:cNvCxnSpPr/>
          <p:nvPr/>
        </p:nvCxnSpPr>
        <p:spPr>
          <a:xfrm>
            <a:off x="1408041" y="5108142"/>
            <a:ext cx="10651636"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8568419" y="3692126"/>
            <a:ext cx="3268530" cy="461665"/>
          </a:xfrm>
          <a:prstGeom prst="rect">
            <a:avLst/>
          </a:prstGeom>
          <a:noFill/>
        </p:spPr>
        <p:txBody>
          <a:bodyPr wrap="square" rtlCol="0">
            <a:spAutoFit/>
          </a:bodyPr>
          <a:lstStyle/>
          <a:p>
            <a:pPr marL="171450" indent="-171450">
              <a:buFontTx/>
              <a:buChar char="-"/>
            </a:pPr>
            <a:r>
              <a:rPr lang="en-US" sz="1200" dirty="0"/>
              <a:t>Provide information requested</a:t>
            </a:r>
          </a:p>
          <a:p>
            <a:pPr marL="171450" indent="-171450">
              <a:buFontTx/>
              <a:buChar char="-"/>
            </a:pPr>
            <a:r>
              <a:rPr lang="en-US" sz="1200" dirty="0"/>
              <a:t>…..  </a:t>
            </a:r>
          </a:p>
        </p:txBody>
      </p:sp>
      <p:sp>
        <p:nvSpPr>
          <p:cNvPr id="24" name="TextBox 23"/>
          <p:cNvSpPr txBox="1"/>
          <p:nvPr/>
        </p:nvSpPr>
        <p:spPr>
          <a:xfrm>
            <a:off x="8568419" y="5210036"/>
            <a:ext cx="3268530" cy="461665"/>
          </a:xfrm>
          <a:prstGeom prst="rect">
            <a:avLst/>
          </a:prstGeom>
          <a:noFill/>
        </p:spPr>
        <p:txBody>
          <a:bodyPr wrap="square" rtlCol="0">
            <a:spAutoFit/>
          </a:bodyPr>
          <a:lstStyle/>
          <a:p>
            <a:pPr marL="171450" indent="-171450">
              <a:buFontTx/>
              <a:buChar char="-"/>
            </a:pPr>
            <a:r>
              <a:rPr lang="en-US" sz="1200" dirty="0"/>
              <a:t>Data required to provide answer</a:t>
            </a:r>
          </a:p>
          <a:p>
            <a:pPr marL="171450" indent="-171450">
              <a:buFontTx/>
              <a:buChar char="-"/>
            </a:pPr>
            <a:r>
              <a:rPr lang="en-US" sz="1200" dirty="0"/>
              <a:t>…. </a:t>
            </a:r>
          </a:p>
        </p:txBody>
      </p:sp>
    </p:spTree>
    <p:extLst>
      <p:ext uri="{BB962C8B-B14F-4D97-AF65-F5344CB8AC3E}">
        <p14:creationId xmlns:p14="http://schemas.microsoft.com/office/powerpoint/2010/main" val="59026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A5FFEE-1F04-411D-9ADB-F09D00556628}"/>
              </a:ext>
            </a:extLst>
          </p:cNvPr>
          <p:cNvSpPr>
            <a:spLocks noGrp="1"/>
          </p:cNvSpPr>
          <p:nvPr>
            <p:ph type="title"/>
          </p:nvPr>
        </p:nvSpPr>
        <p:spPr/>
        <p:txBody>
          <a:bodyPr>
            <a:normAutofit/>
          </a:bodyPr>
          <a:lstStyle/>
          <a:p>
            <a:r>
              <a:rPr lang="en-US" sz="3200"/>
              <a:t>Suite Service: Re-inventing the Hotel Service Desk </a:t>
            </a:r>
          </a:p>
        </p:txBody>
      </p:sp>
      <p:sp>
        <p:nvSpPr>
          <p:cNvPr id="3" name="Slide Number Placeholder 2">
            <a:extLst>
              <a:ext uri="{FF2B5EF4-FFF2-40B4-BE49-F238E27FC236}">
                <a16:creationId xmlns="" xmlns:a16="http://schemas.microsoft.com/office/drawing/2014/main" id="{C53CAA5D-D853-4F02-9851-BC4EA90F1206}"/>
              </a:ext>
            </a:extLst>
          </p:cNvPr>
          <p:cNvSpPr>
            <a:spLocks noGrp="1"/>
          </p:cNvSpPr>
          <p:nvPr>
            <p:ph type="sldNum" sz="quarter" idx="12"/>
          </p:nvPr>
        </p:nvSpPr>
        <p:spPr/>
        <p:txBody>
          <a:bodyPr/>
          <a:lstStyle/>
          <a:p>
            <a:fld id="{DA1D69D8-8465-5648-841B-78FF84D4E948}" type="slidenum">
              <a:rPr lang="en-US" smtClean="0"/>
              <a:t>4</a:t>
            </a:fld>
            <a:endParaRPr lang="en-US"/>
          </a:p>
        </p:txBody>
      </p:sp>
      <p:sp>
        <p:nvSpPr>
          <p:cNvPr id="5" name="Text Placeholder 4">
            <a:extLst>
              <a:ext uri="{FF2B5EF4-FFF2-40B4-BE49-F238E27FC236}">
                <a16:creationId xmlns="" xmlns:a16="http://schemas.microsoft.com/office/drawing/2014/main" id="{81523C15-EB18-412C-8CB2-E9F9AB1F6BCE}"/>
              </a:ext>
            </a:extLst>
          </p:cNvPr>
          <p:cNvSpPr>
            <a:spLocks noGrp="1"/>
          </p:cNvSpPr>
          <p:nvPr>
            <p:ph type="body" sz="quarter" idx="15"/>
          </p:nvPr>
        </p:nvSpPr>
        <p:spPr>
          <a:xfrm>
            <a:off x="6496894" y="2838450"/>
            <a:ext cx="5060044" cy="1853428"/>
          </a:xfrm>
        </p:spPr>
        <p:txBody>
          <a:bodyPr/>
          <a:lstStyle/>
          <a:p>
            <a:pPr>
              <a:spcBef>
                <a:spcPts val="0"/>
              </a:spcBef>
              <a:spcAft>
                <a:spcPts val="0"/>
              </a:spcAft>
            </a:pPr>
            <a:r>
              <a:rPr lang="en-US"/>
              <a:t>Submit service desk requests </a:t>
            </a:r>
          </a:p>
          <a:p>
            <a:pPr>
              <a:spcBef>
                <a:spcPts val="0"/>
              </a:spcBef>
              <a:spcAft>
                <a:spcPts val="0"/>
              </a:spcAft>
            </a:pPr>
            <a:r>
              <a:rPr lang="en-US"/>
              <a:t>Order room service </a:t>
            </a:r>
          </a:p>
          <a:p>
            <a:pPr>
              <a:spcBef>
                <a:spcPts val="0"/>
              </a:spcBef>
              <a:spcAft>
                <a:spcPts val="0"/>
              </a:spcAft>
            </a:pPr>
            <a:r>
              <a:rPr lang="en-US"/>
              <a:t>Inquire about amenity location and hours</a:t>
            </a:r>
          </a:p>
          <a:p>
            <a:pPr>
              <a:spcBef>
                <a:spcPts val="0"/>
              </a:spcBef>
              <a:spcAft>
                <a:spcPts val="0"/>
              </a:spcAft>
            </a:pPr>
            <a:r>
              <a:rPr lang="en-US"/>
              <a:t>Extend a hotel reservation </a:t>
            </a:r>
          </a:p>
          <a:p>
            <a:pPr>
              <a:spcBef>
                <a:spcPts val="0"/>
              </a:spcBef>
              <a:spcAft>
                <a:spcPts val="0"/>
              </a:spcAft>
            </a:pPr>
            <a:r>
              <a:rPr lang="en-US"/>
              <a:t>Checkout </a:t>
            </a:r>
          </a:p>
        </p:txBody>
      </p:sp>
      <p:pic>
        <p:nvPicPr>
          <p:cNvPr id="12" name="Picture 11">
            <a:extLst>
              <a:ext uri="{FF2B5EF4-FFF2-40B4-BE49-F238E27FC236}">
                <a16:creationId xmlns="" xmlns:a16="http://schemas.microsoft.com/office/drawing/2014/main" id="{2470E16E-697B-4F92-AD58-23B495FA6989}"/>
              </a:ext>
            </a:extLst>
          </p:cNvPr>
          <p:cNvPicPr>
            <a:picLocks noChangeAspect="1"/>
          </p:cNvPicPr>
          <p:nvPr/>
        </p:nvPicPr>
        <p:blipFill rotWithShape="1">
          <a:blip r:embed="rId3"/>
          <a:srcRect l="2058" r="1267"/>
          <a:stretch/>
        </p:blipFill>
        <p:spPr>
          <a:xfrm>
            <a:off x="0" y="1651000"/>
            <a:ext cx="12192000" cy="5443568"/>
          </a:xfrm>
          <a:prstGeom prst="rect">
            <a:avLst/>
          </a:prstGeom>
          <a:effectLst/>
        </p:spPr>
      </p:pic>
      <p:sp>
        <p:nvSpPr>
          <p:cNvPr id="10" name="Content Placeholder 4">
            <a:extLst>
              <a:ext uri="{FF2B5EF4-FFF2-40B4-BE49-F238E27FC236}">
                <a16:creationId xmlns="" xmlns:a16="http://schemas.microsoft.com/office/drawing/2014/main" id="{ECD19F65-FD33-4741-A475-C331F54BD1C3}"/>
              </a:ext>
            </a:extLst>
          </p:cNvPr>
          <p:cNvSpPr txBox="1">
            <a:spLocks/>
          </p:cNvSpPr>
          <p:nvPr>
            <p:extLst/>
          </p:nvPr>
        </p:nvSpPr>
        <p:spPr>
          <a:xfrm>
            <a:off x="744095" y="1174750"/>
            <a:ext cx="11181205" cy="476250"/>
          </a:xfrm>
          <a:prstGeom prst="rect">
            <a:avLst/>
          </a:prstGeom>
        </p:spPr>
        <p:txBody>
          <a:bodyPr anchor="t"/>
          <a:lstStyle>
            <a:lvl1pPr marL="228600" indent="-228600" algn="l" defTabSz="914400" rtl="0" eaLnBrk="1" latinLnBrk="0" hangingPunct="1">
              <a:lnSpc>
                <a:spcPct val="125000"/>
              </a:lnSpc>
              <a:spcBef>
                <a:spcPts val="1000"/>
              </a:spcBef>
              <a:spcAft>
                <a:spcPts val="300"/>
              </a:spcAft>
              <a:buFont typeface="Arial"/>
              <a:buChar char="•"/>
              <a:defRPr sz="2800" kern="1200">
                <a:solidFill>
                  <a:schemeClr val="accent1"/>
                </a:solidFill>
                <a:latin typeface="+mn-lt"/>
                <a:ea typeface="Proxima Nova" charset="0"/>
                <a:cs typeface="Proxima Nova" charset="0"/>
              </a:defRPr>
            </a:lvl1pPr>
            <a:lvl2pPr marL="458788" indent="-230188" algn="l" defTabSz="914400" rtl="0" eaLnBrk="1" latinLnBrk="0" hangingPunct="1">
              <a:lnSpc>
                <a:spcPct val="125000"/>
              </a:lnSpc>
              <a:spcBef>
                <a:spcPts val="500"/>
              </a:spcBef>
              <a:spcAft>
                <a:spcPts val="300"/>
              </a:spcAft>
              <a:buFont typeface=".HelveticaNeueDeskInterface-Regular" charset="-120"/>
              <a:buChar char="–"/>
              <a:tabLst/>
              <a:defRPr sz="2400" kern="1200">
                <a:solidFill>
                  <a:schemeClr val="accent1"/>
                </a:solidFill>
                <a:latin typeface="+mn-lt"/>
                <a:ea typeface="Proxima Nova" charset="0"/>
                <a:cs typeface="Proxima Nova" charset="0"/>
              </a:defRPr>
            </a:lvl2pPr>
            <a:lvl3pPr marL="688975" indent="-230188" algn="l" defTabSz="914400" rtl="0" eaLnBrk="1" latinLnBrk="0" hangingPunct="1">
              <a:lnSpc>
                <a:spcPct val="125000"/>
              </a:lnSpc>
              <a:spcBef>
                <a:spcPts val="500"/>
              </a:spcBef>
              <a:spcAft>
                <a:spcPts val="300"/>
              </a:spcAft>
              <a:buFont typeface="Arial"/>
              <a:buChar char="•"/>
              <a:tabLst/>
              <a:defRPr sz="2000" kern="1200">
                <a:solidFill>
                  <a:schemeClr val="accent1"/>
                </a:solidFill>
                <a:latin typeface="+mn-lt"/>
                <a:ea typeface="Proxima Nova" charset="0"/>
                <a:cs typeface="Proxima Nova" charset="0"/>
              </a:defRPr>
            </a:lvl3pPr>
            <a:lvl4pPr marL="919163" indent="-230188" algn="l" defTabSz="914400" rtl="0" eaLnBrk="1" latinLnBrk="0" hangingPunct="1">
              <a:lnSpc>
                <a:spcPct val="125000"/>
              </a:lnSpc>
              <a:spcBef>
                <a:spcPts val="500"/>
              </a:spcBef>
              <a:spcAft>
                <a:spcPts val="300"/>
              </a:spcAft>
              <a:buFont typeface=".HelveticaNeueDeskInterface-Regular" charset="-120"/>
              <a:buChar char="–"/>
              <a:tabLst/>
              <a:defRPr sz="1800" kern="1200">
                <a:solidFill>
                  <a:schemeClr val="accent1"/>
                </a:solidFill>
                <a:latin typeface="+mn-lt"/>
                <a:ea typeface="Proxima Nova" charset="0"/>
                <a:cs typeface="Proxima Nova" charset="0"/>
              </a:defRPr>
            </a:lvl4pPr>
            <a:lvl5pPr marL="1149350" indent="-230188" algn="l" defTabSz="914400" rtl="0" eaLnBrk="1" latinLnBrk="0" hangingPunct="1">
              <a:lnSpc>
                <a:spcPct val="125000"/>
              </a:lnSpc>
              <a:spcBef>
                <a:spcPts val="500"/>
              </a:spcBef>
              <a:spcAft>
                <a:spcPts val="300"/>
              </a:spcAft>
              <a:buFont typeface="Arial"/>
              <a:buChar char="•"/>
              <a:tabLst/>
              <a:defRPr sz="1800" kern="1200">
                <a:solidFill>
                  <a:schemeClr val="accent1"/>
                </a:solidFill>
                <a:latin typeface="+mn-lt"/>
                <a:ea typeface="Proxima Nova" charset="0"/>
                <a:cs typeface="Proxima Nov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400">
              <a:solidFill>
                <a:schemeClr val="bg1"/>
              </a:solidFill>
            </a:endParaRPr>
          </a:p>
        </p:txBody>
      </p:sp>
      <p:sp>
        <p:nvSpPr>
          <p:cNvPr id="4" name="Rectangle 3">
            <a:extLst>
              <a:ext uri="{FF2B5EF4-FFF2-40B4-BE49-F238E27FC236}">
                <a16:creationId xmlns="" xmlns:a16="http://schemas.microsoft.com/office/drawing/2014/main" id="{25489471-AF06-4A61-ADDF-1E4741CE4EB4}"/>
              </a:ext>
            </a:extLst>
          </p:cNvPr>
          <p:cNvSpPr/>
          <p:nvPr/>
        </p:nvSpPr>
        <p:spPr>
          <a:xfrm>
            <a:off x="0" y="1631950"/>
            <a:ext cx="12192000" cy="1435100"/>
          </a:xfrm>
          <a:prstGeom prst="rect">
            <a:avLst/>
          </a:prstGeom>
          <a:gradFill flip="none" rotWithShape="1">
            <a:gsLst>
              <a:gs pos="93000">
                <a:srgbClr val="193751"/>
              </a:gs>
              <a:gs pos="100000">
                <a:srgbClr val="183650"/>
              </a:gs>
              <a:gs pos="23000">
                <a:srgbClr val="121116"/>
              </a:gs>
              <a:gs pos="77000">
                <a:srgbClr val="19375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654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amazon echo in a hotel">
            <a:extLst>
              <a:ext uri="{FF2B5EF4-FFF2-40B4-BE49-F238E27FC236}">
                <a16:creationId xmlns="" xmlns:a16="http://schemas.microsoft.com/office/drawing/2014/main" id="{132DF21B-9ACF-4C41-B83B-B3CB76428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30"/>
            <a:ext cx="12191824" cy="6857993"/>
          </a:xfrm>
          <a:prstGeom prst="rect">
            <a:avLst/>
          </a:prstGeom>
          <a:solidFill>
            <a:srgbClr val="FFFFFF">
              <a:alpha val="7843"/>
            </a:srgbClr>
          </a:solidFill>
          <a:extLst/>
        </p:spPr>
      </p:pic>
      <p:sp>
        <p:nvSpPr>
          <p:cNvPr id="6" name="TextBox 5">
            <a:extLst>
              <a:ext uri="{FF2B5EF4-FFF2-40B4-BE49-F238E27FC236}">
                <a16:creationId xmlns="" xmlns:a16="http://schemas.microsoft.com/office/drawing/2014/main" id="{0A58C5B1-3220-492C-9360-A0FAFA79C762}"/>
              </a:ext>
            </a:extLst>
          </p:cNvPr>
          <p:cNvSpPr txBox="1"/>
          <p:nvPr/>
        </p:nvSpPr>
        <p:spPr>
          <a:xfrm>
            <a:off x="4010106" y="1769553"/>
            <a:ext cx="5803831" cy="1055608"/>
          </a:xfrm>
          <a:prstGeom prst="roundRect">
            <a:avLst/>
          </a:prstGeom>
          <a:solidFill>
            <a:srgbClr val="FFFFFF">
              <a:alpha val="7843"/>
            </a:srgbClr>
          </a:solidFill>
        </p:spPr>
        <p:txBody>
          <a:bodyPr wrap="square" rtlCol="0">
            <a:spAutoFit/>
          </a:bodyPr>
          <a:lstStyle/>
          <a:p>
            <a:r>
              <a:rPr lang="en-US" sz="2800" b="1">
                <a:solidFill>
                  <a:srgbClr val="E6E6E6"/>
                </a:solidFill>
                <a:latin typeface="+mj-lt"/>
              </a:rPr>
              <a:t>“</a:t>
            </a:r>
            <a:r>
              <a:rPr lang="en-US" sz="2800" b="1">
                <a:solidFill>
                  <a:srgbClr val="E6E6E6"/>
                </a:solidFill>
                <a:latin typeface="Adelle Light"/>
              </a:rPr>
              <a:t>Alexa,  tell Suite Service that I forgot a toothbrush”</a:t>
            </a:r>
          </a:p>
        </p:txBody>
      </p:sp>
      <p:sp>
        <p:nvSpPr>
          <p:cNvPr id="8" name="TextBox 7">
            <a:extLst>
              <a:ext uri="{FF2B5EF4-FFF2-40B4-BE49-F238E27FC236}">
                <a16:creationId xmlns="" xmlns:a16="http://schemas.microsoft.com/office/drawing/2014/main" id="{E5284813-F593-4870-9590-27A6BE27912F}"/>
              </a:ext>
            </a:extLst>
          </p:cNvPr>
          <p:cNvSpPr txBox="1"/>
          <p:nvPr/>
        </p:nvSpPr>
        <p:spPr>
          <a:xfrm>
            <a:off x="5918420" y="3143926"/>
            <a:ext cx="5870092" cy="1532334"/>
          </a:xfrm>
          <a:prstGeom prst="roundRect">
            <a:avLst/>
          </a:prstGeom>
          <a:solidFill>
            <a:srgbClr val="FFFFFF">
              <a:alpha val="7843"/>
            </a:srgbClr>
          </a:solidFill>
        </p:spPr>
        <p:txBody>
          <a:bodyPr wrap="square" rtlCol="0">
            <a:spAutoFit/>
          </a:bodyPr>
          <a:lstStyle>
            <a:defPPr>
              <a:defRPr lang="en-US"/>
            </a:defPPr>
            <a:lvl1pPr>
              <a:defRPr sz="2400" b="1">
                <a:solidFill>
                  <a:srgbClr val="E6E6E6"/>
                </a:solidFill>
                <a:latin typeface="+mj-lt"/>
              </a:defRPr>
            </a:lvl1pPr>
          </a:lstStyle>
          <a:p>
            <a:r>
              <a:rPr lang="en-US" sz="2800">
                <a:latin typeface="Adelle Light"/>
              </a:rPr>
              <a:t>“No problem, </a:t>
            </a:r>
          </a:p>
          <a:p>
            <a:r>
              <a:rPr lang="en-US" sz="2800">
                <a:latin typeface="Adelle Light"/>
              </a:rPr>
              <a:t>we’ll send a toothbrush to your room right away”  	</a:t>
            </a:r>
          </a:p>
        </p:txBody>
      </p:sp>
    </p:spTree>
    <p:extLst>
      <p:ext uri="{BB962C8B-B14F-4D97-AF65-F5344CB8AC3E}">
        <p14:creationId xmlns:p14="http://schemas.microsoft.com/office/powerpoint/2010/main" val="1304153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AA5FFEE-1F04-411D-9ADB-F09D00556628}"/>
              </a:ext>
            </a:extLst>
          </p:cNvPr>
          <p:cNvSpPr>
            <a:spLocks noGrp="1"/>
          </p:cNvSpPr>
          <p:nvPr>
            <p:ph type="title"/>
          </p:nvPr>
        </p:nvSpPr>
        <p:spPr/>
        <p:txBody>
          <a:bodyPr>
            <a:normAutofit/>
          </a:bodyPr>
          <a:lstStyle/>
          <a:p>
            <a:r>
              <a:rPr lang="en-US" sz="3600"/>
              <a:t>Key Features</a:t>
            </a:r>
          </a:p>
        </p:txBody>
      </p:sp>
      <p:sp>
        <p:nvSpPr>
          <p:cNvPr id="3" name="Slide Number Placeholder 2">
            <a:extLst>
              <a:ext uri="{FF2B5EF4-FFF2-40B4-BE49-F238E27FC236}">
                <a16:creationId xmlns="" xmlns:a16="http://schemas.microsoft.com/office/drawing/2014/main" id="{C53CAA5D-D853-4F02-9851-BC4EA90F1206}"/>
              </a:ext>
            </a:extLst>
          </p:cNvPr>
          <p:cNvSpPr>
            <a:spLocks noGrp="1"/>
          </p:cNvSpPr>
          <p:nvPr>
            <p:ph type="sldNum" sz="quarter" idx="12"/>
          </p:nvPr>
        </p:nvSpPr>
        <p:spPr/>
        <p:txBody>
          <a:bodyPr/>
          <a:lstStyle/>
          <a:p>
            <a:fld id="{DA1D69D8-8465-5648-841B-78FF84D4E948}" type="slidenum">
              <a:rPr lang="en-US" smtClean="0"/>
              <a:t>6</a:t>
            </a:fld>
            <a:endParaRPr lang="en-US"/>
          </a:p>
        </p:txBody>
      </p:sp>
      <p:sp>
        <p:nvSpPr>
          <p:cNvPr id="5" name="Text Placeholder 4">
            <a:extLst>
              <a:ext uri="{FF2B5EF4-FFF2-40B4-BE49-F238E27FC236}">
                <a16:creationId xmlns="" xmlns:a16="http://schemas.microsoft.com/office/drawing/2014/main" id="{81523C15-EB18-412C-8CB2-E9F9AB1F6BCE}"/>
              </a:ext>
            </a:extLst>
          </p:cNvPr>
          <p:cNvSpPr>
            <a:spLocks noGrp="1"/>
          </p:cNvSpPr>
          <p:nvPr>
            <p:ph type="body" sz="quarter" idx="15"/>
          </p:nvPr>
        </p:nvSpPr>
        <p:spPr>
          <a:xfrm>
            <a:off x="401254" y="2918459"/>
            <a:ext cx="5552679" cy="3344982"/>
          </a:xfrm>
        </p:spPr>
        <p:txBody>
          <a:bodyPr>
            <a:noAutofit/>
          </a:bodyPr>
          <a:lstStyle/>
          <a:p>
            <a:pPr>
              <a:spcBef>
                <a:spcPts val="0"/>
              </a:spcBef>
              <a:spcAft>
                <a:spcPts val="0"/>
              </a:spcAft>
            </a:pPr>
            <a:r>
              <a:rPr lang="en-US" sz="2400"/>
              <a:t>Submit </a:t>
            </a:r>
            <a:r>
              <a:rPr lang="en-US" sz="2400" b="1"/>
              <a:t>service desk requests </a:t>
            </a:r>
          </a:p>
          <a:p>
            <a:pPr>
              <a:spcBef>
                <a:spcPts val="0"/>
              </a:spcBef>
              <a:spcAft>
                <a:spcPts val="0"/>
              </a:spcAft>
            </a:pPr>
            <a:r>
              <a:rPr lang="en-US" sz="2400"/>
              <a:t>Order </a:t>
            </a:r>
            <a:r>
              <a:rPr lang="en-US" sz="2400" b="1"/>
              <a:t>room service </a:t>
            </a:r>
          </a:p>
          <a:p>
            <a:pPr>
              <a:spcBef>
                <a:spcPts val="0"/>
              </a:spcBef>
              <a:spcAft>
                <a:spcPts val="0"/>
              </a:spcAft>
            </a:pPr>
            <a:r>
              <a:rPr lang="en-US" sz="2400"/>
              <a:t>Inquire about </a:t>
            </a:r>
            <a:r>
              <a:rPr lang="en-US" sz="2400" b="1"/>
              <a:t>amenity location </a:t>
            </a:r>
            <a:r>
              <a:rPr lang="en-US" sz="2400"/>
              <a:t>and </a:t>
            </a:r>
            <a:r>
              <a:rPr lang="en-US" sz="2400" b="1"/>
              <a:t>hours</a:t>
            </a:r>
          </a:p>
          <a:p>
            <a:pPr>
              <a:spcBef>
                <a:spcPts val="0"/>
              </a:spcBef>
              <a:spcAft>
                <a:spcPts val="0"/>
              </a:spcAft>
            </a:pPr>
            <a:r>
              <a:rPr lang="en-US" sz="2400"/>
              <a:t>Extend a </a:t>
            </a:r>
            <a:r>
              <a:rPr lang="en-US" sz="2400" b="1"/>
              <a:t>hotel reservation </a:t>
            </a:r>
          </a:p>
          <a:p>
            <a:pPr>
              <a:spcBef>
                <a:spcPts val="0"/>
              </a:spcBef>
              <a:spcAft>
                <a:spcPts val="0"/>
              </a:spcAft>
            </a:pPr>
            <a:r>
              <a:rPr lang="en-US" sz="2400" b="1"/>
              <a:t>Checkout</a:t>
            </a:r>
            <a:r>
              <a:rPr lang="en-US" sz="2400"/>
              <a:t> </a:t>
            </a:r>
          </a:p>
        </p:txBody>
      </p:sp>
      <p:sp>
        <p:nvSpPr>
          <p:cNvPr id="14" name="Rectangle 13">
            <a:extLst>
              <a:ext uri="{FF2B5EF4-FFF2-40B4-BE49-F238E27FC236}">
                <a16:creationId xmlns="" xmlns:a16="http://schemas.microsoft.com/office/drawing/2014/main" id="{6EE80E1E-B8DE-48D4-9FDD-3BC8E6E2629F}"/>
              </a:ext>
            </a:extLst>
          </p:cNvPr>
          <p:cNvSpPr/>
          <p:nvPr/>
        </p:nvSpPr>
        <p:spPr>
          <a:xfrm>
            <a:off x="280917" y="2025907"/>
            <a:ext cx="5454749" cy="523220"/>
          </a:xfrm>
          <a:prstGeom prst="rect">
            <a:avLst/>
          </a:prstGeom>
        </p:spPr>
        <p:txBody>
          <a:bodyPr wrap="square">
            <a:spAutoFit/>
          </a:bodyPr>
          <a:lstStyle/>
          <a:p>
            <a:pPr>
              <a:spcBef>
                <a:spcPts val="0"/>
              </a:spcBef>
              <a:spcAft>
                <a:spcPts val="0"/>
              </a:spcAft>
            </a:pPr>
            <a:r>
              <a:rPr lang="en-US" sz="2800" b="1" i="1">
                <a:solidFill>
                  <a:srgbClr val="00A0DE"/>
                </a:solidFill>
              </a:rPr>
              <a:t>Hotel guests </a:t>
            </a:r>
            <a:r>
              <a:rPr lang="en-US" sz="2400" i="1">
                <a:solidFill>
                  <a:srgbClr val="00A0DE"/>
                </a:solidFill>
              </a:rPr>
              <a:t>can</a:t>
            </a:r>
            <a:r>
              <a:rPr lang="en-US" sz="2800" b="1" i="1">
                <a:solidFill>
                  <a:srgbClr val="00A0DE"/>
                </a:solidFill>
              </a:rPr>
              <a:t> </a:t>
            </a:r>
            <a:r>
              <a:rPr lang="en-US" sz="2400" i="1">
                <a:solidFill>
                  <a:srgbClr val="00A0DE"/>
                </a:solidFill>
              </a:rPr>
              <a:t>quickly and easily</a:t>
            </a:r>
            <a:r>
              <a:rPr lang="en-US" sz="2000" i="1">
                <a:solidFill>
                  <a:srgbClr val="00A0DE"/>
                </a:solidFill>
              </a:rPr>
              <a:t>:</a:t>
            </a:r>
            <a:endParaRPr lang="en-US" sz="2400" i="1">
              <a:solidFill>
                <a:srgbClr val="00A0DE"/>
              </a:solidFill>
            </a:endParaRPr>
          </a:p>
        </p:txBody>
      </p:sp>
      <p:sp>
        <p:nvSpPr>
          <p:cNvPr id="19" name="Rectangle 18">
            <a:extLst>
              <a:ext uri="{FF2B5EF4-FFF2-40B4-BE49-F238E27FC236}">
                <a16:creationId xmlns="" xmlns:a16="http://schemas.microsoft.com/office/drawing/2014/main" id="{4CFFEB65-7296-4724-A75A-6631942BEB20}"/>
              </a:ext>
            </a:extLst>
          </p:cNvPr>
          <p:cNvSpPr/>
          <p:nvPr/>
        </p:nvSpPr>
        <p:spPr>
          <a:xfrm>
            <a:off x="6541604" y="2070614"/>
            <a:ext cx="5383696" cy="523220"/>
          </a:xfrm>
          <a:prstGeom prst="rect">
            <a:avLst/>
          </a:prstGeom>
        </p:spPr>
        <p:txBody>
          <a:bodyPr wrap="square">
            <a:spAutoFit/>
          </a:bodyPr>
          <a:lstStyle/>
          <a:p>
            <a:pPr>
              <a:spcBef>
                <a:spcPts val="0"/>
              </a:spcBef>
              <a:spcAft>
                <a:spcPts val="0"/>
              </a:spcAft>
            </a:pPr>
            <a:r>
              <a:rPr lang="en-US" sz="2800" b="1" i="1">
                <a:solidFill>
                  <a:srgbClr val="00A0DE"/>
                </a:solidFill>
              </a:rPr>
              <a:t>Hotel employees </a:t>
            </a:r>
            <a:r>
              <a:rPr lang="en-US" sz="2400" i="1">
                <a:solidFill>
                  <a:srgbClr val="00A0DE"/>
                </a:solidFill>
              </a:rPr>
              <a:t>can</a:t>
            </a:r>
            <a:r>
              <a:rPr lang="en-US" sz="2400" b="1" i="1">
                <a:solidFill>
                  <a:srgbClr val="00A0DE"/>
                </a:solidFill>
              </a:rPr>
              <a:t> </a:t>
            </a:r>
            <a:r>
              <a:rPr lang="en-US" sz="2400" i="1">
                <a:solidFill>
                  <a:srgbClr val="00A0DE"/>
                </a:solidFill>
              </a:rPr>
              <a:t>efficiently:</a:t>
            </a:r>
          </a:p>
        </p:txBody>
      </p:sp>
      <p:sp>
        <p:nvSpPr>
          <p:cNvPr id="20" name="Rectangle 19">
            <a:extLst>
              <a:ext uri="{FF2B5EF4-FFF2-40B4-BE49-F238E27FC236}">
                <a16:creationId xmlns="" xmlns:a16="http://schemas.microsoft.com/office/drawing/2014/main" id="{345821BA-7805-4CE8-8BDB-403387023556}"/>
              </a:ext>
            </a:extLst>
          </p:cNvPr>
          <p:cNvSpPr/>
          <p:nvPr/>
        </p:nvSpPr>
        <p:spPr>
          <a:xfrm>
            <a:off x="6400800" y="2918459"/>
            <a:ext cx="5791200" cy="3158491"/>
          </a:xfrm>
          <a:prstGeom prst="rect">
            <a:avLst/>
          </a:prstGeom>
        </p:spPr>
        <p:txBody>
          <a:bodyPr>
            <a:noAutofit/>
          </a:bodyPr>
          <a:lstStyle/>
          <a:p>
            <a:pPr marL="228600" indent="-228600">
              <a:lnSpc>
                <a:spcPct val="125000"/>
              </a:lnSpc>
              <a:buFont typeface="Arial"/>
              <a:buChar char="•"/>
            </a:pPr>
            <a:r>
              <a:rPr lang="en-US" sz="2400" b="1">
                <a:solidFill>
                  <a:schemeClr val="accent1"/>
                </a:solidFill>
              </a:rPr>
              <a:t>Register guests </a:t>
            </a:r>
            <a:r>
              <a:rPr lang="en-US" sz="2400">
                <a:solidFill>
                  <a:schemeClr val="accent1"/>
                </a:solidFill>
              </a:rPr>
              <a:t>to a unique Alexa device</a:t>
            </a:r>
          </a:p>
          <a:p>
            <a:pPr marL="228600" indent="-228600">
              <a:lnSpc>
                <a:spcPct val="125000"/>
              </a:lnSpc>
              <a:buFont typeface="Arial"/>
              <a:buChar char="•"/>
            </a:pPr>
            <a:r>
              <a:rPr lang="en-US" sz="2400" b="1">
                <a:solidFill>
                  <a:schemeClr val="accent1"/>
                </a:solidFill>
              </a:rPr>
              <a:t>Manage</a:t>
            </a:r>
            <a:r>
              <a:rPr lang="en-US" sz="2400">
                <a:solidFill>
                  <a:schemeClr val="accent1"/>
                </a:solidFill>
              </a:rPr>
              <a:t> all incoming / outgoing </a:t>
            </a:r>
            <a:r>
              <a:rPr lang="en-US" sz="2400" b="1">
                <a:solidFill>
                  <a:schemeClr val="accent1"/>
                </a:solidFill>
              </a:rPr>
              <a:t>requests</a:t>
            </a:r>
          </a:p>
          <a:p>
            <a:pPr marL="228600" indent="-228600">
              <a:lnSpc>
                <a:spcPct val="125000"/>
              </a:lnSpc>
              <a:buFont typeface="Arial"/>
              <a:buChar char="•"/>
            </a:pPr>
            <a:r>
              <a:rPr lang="en-US" sz="2400" b="1">
                <a:solidFill>
                  <a:schemeClr val="accent1"/>
                </a:solidFill>
              </a:rPr>
              <a:t>Alert hotel guests </a:t>
            </a:r>
            <a:r>
              <a:rPr lang="en-US" sz="2400">
                <a:solidFill>
                  <a:schemeClr val="accent1"/>
                </a:solidFill>
              </a:rPr>
              <a:t>about various requests </a:t>
            </a:r>
          </a:p>
        </p:txBody>
      </p:sp>
      <p:sp>
        <p:nvSpPr>
          <p:cNvPr id="10" name="Content Placeholder 4">
            <a:extLst>
              <a:ext uri="{FF2B5EF4-FFF2-40B4-BE49-F238E27FC236}">
                <a16:creationId xmlns="" xmlns:a16="http://schemas.microsoft.com/office/drawing/2014/main" id="{ECD19F65-FD33-4741-A475-C331F54BD1C3}"/>
              </a:ext>
            </a:extLst>
          </p:cNvPr>
          <p:cNvSpPr txBox="1">
            <a:spLocks/>
          </p:cNvSpPr>
          <p:nvPr>
            <p:extLst/>
          </p:nvPr>
        </p:nvSpPr>
        <p:spPr>
          <a:xfrm>
            <a:off x="744095" y="1174750"/>
            <a:ext cx="11181205" cy="476250"/>
          </a:xfrm>
          <a:prstGeom prst="rect">
            <a:avLst/>
          </a:prstGeom>
        </p:spPr>
        <p:txBody>
          <a:bodyPr anchor="t"/>
          <a:lstStyle>
            <a:lvl1pPr marL="228600" indent="-228600" algn="l" defTabSz="914400" rtl="0" eaLnBrk="1" latinLnBrk="0" hangingPunct="1">
              <a:lnSpc>
                <a:spcPct val="125000"/>
              </a:lnSpc>
              <a:spcBef>
                <a:spcPts val="1000"/>
              </a:spcBef>
              <a:spcAft>
                <a:spcPts val="300"/>
              </a:spcAft>
              <a:buFont typeface="Arial"/>
              <a:buChar char="•"/>
              <a:defRPr sz="2800" kern="1200">
                <a:solidFill>
                  <a:schemeClr val="accent1"/>
                </a:solidFill>
                <a:latin typeface="+mn-lt"/>
                <a:ea typeface="Proxima Nova" charset="0"/>
                <a:cs typeface="Proxima Nova" charset="0"/>
              </a:defRPr>
            </a:lvl1pPr>
            <a:lvl2pPr marL="458788" indent="-230188" algn="l" defTabSz="914400" rtl="0" eaLnBrk="1" latinLnBrk="0" hangingPunct="1">
              <a:lnSpc>
                <a:spcPct val="125000"/>
              </a:lnSpc>
              <a:spcBef>
                <a:spcPts val="500"/>
              </a:spcBef>
              <a:spcAft>
                <a:spcPts val="300"/>
              </a:spcAft>
              <a:buFont typeface=".HelveticaNeueDeskInterface-Regular" charset="-120"/>
              <a:buChar char="–"/>
              <a:tabLst/>
              <a:defRPr sz="2400" kern="1200">
                <a:solidFill>
                  <a:schemeClr val="accent1"/>
                </a:solidFill>
                <a:latin typeface="+mn-lt"/>
                <a:ea typeface="Proxima Nova" charset="0"/>
                <a:cs typeface="Proxima Nova" charset="0"/>
              </a:defRPr>
            </a:lvl2pPr>
            <a:lvl3pPr marL="688975" indent="-230188" algn="l" defTabSz="914400" rtl="0" eaLnBrk="1" latinLnBrk="0" hangingPunct="1">
              <a:lnSpc>
                <a:spcPct val="125000"/>
              </a:lnSpc>
              <a:spcBef>
                <a:spcPts val="500"/>
              </a:spcBef>
              <a:spcAft>
                <a:spcPts val="300"/>
              </a:spcAft>
              <a:buFont typeface="Arial"/>
              <a:buChar char="•"/>
              <a:tabLst/>
              <a:defRPr sz="2000" kern="1200">
                <a:solidFill>
                  <a:schemeClr val="accent1"/>
                </a:solidFill>
                <a:latin typeface="+mn-lt"/>
                <a:ea typeface="Proxima Nova" charset="0"/>
                <a:cs typeface="Proxima Nova" charset="0"/>
              </a:defRPr>
            </a:lvl3pPr>
            <a:lvl4pPr marL="919163" indent="-230188" algn="l" defTabSz="914400" rtl="0" eaLnBrk="1" latinLnBrk="0" hangingPunct="1">
              <a:lnSpc>
                <a:spcPct val="125000"/>
              </a:lnSpc>
              <a:spcBef>
                <a:spcPts val="500"/>
              </a:spcBef>
              <a:spcAft>
                <a:spcPts val="300"/>
              </a:spcAft>
              <a:buFont typeface=".HelveticaNeueDeskInterface-Regular" charset="-120"/>
              <a:buChar char="–"/>
              <a:tabLst/>
              <a:defRPr sz="1800" kern="1200">
                <a:solidFill>
                  <a:schemeClr val="accent1"/>
                </a:solidFill>
                <a:latin typeface="+mn-lt"/>
                <a:ea typeface="Proxima Nova" charset="0"/>
                <a:cs typeface="Proxima Nova" charset="0"/>
              </a:defRPr>
            </a:lvl4pPr>
            <a:lvl5pPr marL="1149350" indent="-230188" algn="l" defTabSz="914400" rtl="0" eaLnBrk="1" latinLnBrk="0" hangingPunct="1">
              <a:lnSpc>
                <a:spcPct val="125000"/>
              </a:lnSpc>
              <a:spcBef>
                <a:spcPts val="500"/>
              </a:spcBef>
              <a:spcAft>
                <a:spcPts val="300"/>
              </a:spcAft>
              <a:buFont typeface="Arial"/>
              <a:buChar char="•"/>
              <a:tabLst/>
              <a:defRPr sz="1800" kern="1200">
                <a:solidFill>
                  <a:schemeClr val="accent1"/>
                </a:solidFill>
                <a:latin typeface="+mn-lt"/>
                <a:ea typeface="Proxima Nova" charset="0"/>
                <a:cs typeface="Proxima Nova"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endParaRPr lang="en-US" sz="1400">
              <a:solidFill>
                <a:schemeClr val="bg1"/>
              </a:solidFill>
            </a:endParaRPr>
          </a:p>
        </p:txBody>
      </p:sp>
      <p:cxnSp>
        <p:nvCxnSpPr>
          <p:cNvPr id="15" name="Straight Connector 14">
            <a:extLst>
              <a:ext uri="{FF2B5EF4-FFF2-40B4-BE49-F238E27FC236}">
                <a16:creationId xmlns="" xmlns:a16="http://schemas.microsoft.com/office/drawing/2014/main" id="{F44664C9-FC5D-43CD-8300-ED08A5E0B8CD}"/>
              </a:ext>
            </a:extLst>
          </p:cNvPr>
          <p:cNvCxnSpPr>
            <a:cxnSpLocks/>
          </p:cNvCxnSpPr>
          <p:nvPr/>
        </p:nvCxnSpPr>
        <p:spPr>
          <a:xfrm>
            <a:off x="5953933" y="2064861"/>
            <a:ext cx="0" cy="4198580"/>
          </a:xfrm>
          <a:prstGeom prst="line">
            <a:avLst/>
          </a:prstGeom>
          <a:ln>
            <a:solidFill>
              <a:srgbClr val="005CB9">
                <a:alpha val="41961"/>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306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022630-5BF0-4944-8E78-3AD33F9EE74A}"/>
              </a:ext>
            </a:extLst>
          </p:cNvPr>
          <p:cNvSpPr>
            <a:spLocks noGrp="1"/>
          </p:cNvSpPr>
          <p:nvPr>
            <p:ph type="title"/>
          </p:nvPr>
        </p:nvSpPr>
        <p:spPr/>
        <p:txBody>
          <a:bodyPr/>
          <a:lstStyle/>
          <a:p>
            <a:r>
              <a:rPr lang="en-US"/>
              <a:t>Business Case</a:t>
            </a:r>
          </a:p>
        </p:txBody>
      </p:sp>
      <p:sp>
        <p:nvSpPr>
          <p:cNvPr id="4" name="Slide Number Placeholder 3">
            <a:extLst>
              <a:ext uri="{FF2B5EF4-FFF2-40B4-BE49-F238E27FC236}">
                <a16:creationId xmlns="" xmlns:a16="http://schemas.microsoft.com/office/drawing/2014/main" id="{AF018E0D-78AA-47DF-968C-932752D869BF}"/>
              </a:ext>
            </a:extLst>
          </p:cNvPr>
          <p:cNvSpPr>
            <a:spLocks noGrp="1"/>
          </p:cNvSpPr>
          <p:nvPr>
            <p:ph type="sldNum" sz="quarter" idx="12"/>
          </p:nvPr>
        </p:nvSpPr>
        <p:spPr/>
        <p:txBody>
          <a:bodyPr/>
          <a:lstStyle/>
          <a:p>
            <a:fld id="{DA1D69D8-8465-5648-841B-78FF84D4E948}" type="slidenum">
              <a:rPr lang="en-US" smtClean="0"/>
              <a:pPr/>
              <a:t>7</a:t>
            </a:fld>
            <a:endParaRPr lang="en-US"/>
          </a:p>
        </p:txBody>
      </p:sp>
    </p:spTree>
    <p:extLst>
      <p:ext uri="{BB962C8B-B14F-4D97-AF65-F5344CB8AC3E}">
        <p14:creationId xmlns:p14="http://schemas.microsoft.com/office/powerpoint/2010/main" val="2606843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42B75837-DC03-4BEE-AB88-A076A1CE93E6}"/>
              </a:ext>
            </a:extLst>
          </p:cNvPr>
          <p:cNvSpPr>
            <a:spLocks noGrp="1"/>
          </p:cNvSpPr>
          <p:nvPr>
            <p:ph type="sldNum" sz="quarter" idx="12"/>
          </p:nvPr>
        </p:nvSpPr>
        <p:spPr/>
        <p:txBody>
          <a:bodyPr/>
          <a:lstStyle/>
          <a:p>
            <a:fld id="{DA1D69D8-8465-5648-841B-78FF84D4E948}" type="slidenum">
              <a:rPr lang="en-US" smtClean="0"/>
              <a:t>8</a:t>
            </a:fld>
            <a:endParaRPr lang="en-US"/>
          </a:p>
        </p:txBody>
      </p:sp>
      <p:sp>
        <p:nvSpPr>
          <p:cNvPr id="7" name="Title 6">
            <a:extLst>
              <a:ext uri="{FF2B5EF4-FFF2-40B4-BE49-F238E27FC236}">
                <a16:creationId xmlns="" xmlns:a16="http://schemas.microsoft.com/office/drawing/2014/main" id="{1B4DA713-AC62-45F1-925D-1BB8DA43B61E}"/>
              </a:ext>
            </a:extLst>
          </p:cNvPr>
          <p:cNvSpPr>
            <a:spLocks noGrp="1"/>
          </p:cNvSpPr>
          <p:nvPr>
            <p:ph type="title"/>
          </p:nvPr>
        </p:nvSpPr>
        <p:spPr/>
        <p:txBody>
          <a:bodyPr>
            <a:normAutofit/>
          </a:bodyPr>
          <a:lstStyle/>
          <a:p>
            <a:r>
              <a:rPr lang="en-US" sz="3200"/>
              <a:t>Understanding of Need</a:t>
            </a:r>
          </a:p>
        </p:txBody>
      </p:sp>
      <p:pic>
        <p:nvPicPr>
          <p:cNvPr id="21" name="Picture 20">
            <a:extLst>
              <a:ext uri="{FF2B5EF4-FFF2-40B4-BE49-F238E27FC236}">
                <a16:creationId xmlns="" xmlns:a16="http://schemas.microsoft.com/office/drawing/2014/main" id="{5CBF9D70-5DFB-4563-AA0C-783DD60C57BF}"/>
              </a:ext>
            </a:extLst>
          </p:cNvPr>
          <p:cNvPicPr>
            <a:picLocks noChangeAspect="1"/>
          </p:cNvPicPr>
          <p:nvPr/>
        </p:nvPicPr>
        <p:blipFill rotWithShape="1">
          <a:blip r:embed="rId3"/>
          <a:srcRect t="10867" b="18677"/>
          <a:stretch/>
        </p:blipFill>
        <p:spPr>
          <a:xfrm>
            <a:off x="0" y="1651000"/>
            <a:ext cx="12192000" cy="5712326"/>
          </a:xfrm>
          <a:prstGeom prst="rect">
            <a:avLst/>
          </a:prstGeom>
        </p:spPr>
      </p:pic>
    </p:spTree>
    <p:extLst>
      <p:ext uri="{BB962C8B-B14F-4D97-AF65-F5344CB8AC3E}">
        <p14:creationId xmlns:p14="http://schemas.microsoft.com/office/powerpoint/2010/main" val="58618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 xmlns:a16="http://schemas.microsoft.com/office/drawing/2014/main" id="{1B576A00-372B-4FDE-B726-700C96935A78}"/>
              </a:ext>
            </a:extLst>
          </p:cNvPr>
          <p:cNvSpPr>
            <a:spLocks noGrp="1"/>
          </p:cNvSpPr>
          <p:nvPr>
            <p:ph type="body" idx="1"/>
          </p:nvPr>
        </p:nvSpPr>
        <p:spPr>
          <a:xfrm>
            <a:off x="708622" y="1984397"/>
            <a:ext cx="5716657" cy="419100"/>
          </a:xfrm>
        </p:spPr>
        <p:txBody>
          <a:bodyPr/>
          <a:lstStyle/>
          <a:p>
            <a:r>
              <a:rPr lang="en-US" sz="2800" b="0" dirty="0">
                <a:latin typeface="+mn-lt"/>
              </a:rPr>
              <a:t>Current State	</a:t>
            </a:r>
          </a:p>
        </p:txBody>
      </p:sp>
      <p:sp>
        <p:nvSpPr>
          <p:cNvPr id="3" name="Content Placeholder 2">
            <a:extLst>
              <a:ext uri="{FF2B5EF4-FFF2-40B4-BE49-F238E27FC236}">
                <a16:creationId xmlns="" xmlns:a16="http://schemas.microsoft.com/office/drawing/2014/main" id="{6181771C-27F0-4524-85CD-C7CAA2EC1F67}"/>
              </a:ext>
            </a:extLst>
          </p:cNvPr>
          <p:cNvSpPr>
            <a:spLocks noGrp="1"/>
          </p:cNvSpPr>
          <p:nvPr>
            <p:ph sz="half" idx="2"/>
          </p:nvPr>
        </p:nvSpPr>
        <p:spPr>
          <a:xfrm>
            <a:off x="1283099" y="2589220"/>
            <a:ext cx="5580132" cy="4005845"/>
          </a:xfrm>
        </p:spPr>
        <p:txBody>
          <a:bodyPr/>
          <a:lstStyle/>
          <a:p>
            <a:pPr marL="0" indent="0">
              <a:spcBef>
                <a:spcPts val="1800"/>
              </a:spcBef>
              <a:spcAft>
                <a:spcPts val="600"/>
              </a:spcAft>
              <a:buNone/>
            </a:pPr>
            <a:r>
              <a:rPr lang="en-US" sz="1800" b="1" dirty="0"/>
              <a:t>Manual</a:t>
            </a:r>
            <a:r>
              <a:rPr lang="en-US" sz="1800" dirty="0"/>
              <a:t> request process</a:t>
            </a:r>
          </a:p>
          <a:p>
            <a:pPr marL="0" indent="0">
              <a:spcBef>
                <a:spcPts val="1800"/>
              </a:spcBef>
              <a:spcAft>
                <a:spcPts val="600"/>
              </a:spcAft>
              <a:buNone/>
            </a:pPr>
            <a:r>
              <a:rPr lang="en-US" sz="1800" b="1" dirty="0"/>
              <a:t>Slow and tedious </a:t>
            </a:r>
            <a:r>
              <a:rPr lang="en-US" sz="1800" dirty="0"/>
              <a:t>user experience</a:t>
            </a:r>
          </a:p>
          <a:p>
            <a:pPr marL="0" indent="0">
              <a:spcBef>
                <a:spcPts val="1800"/>
              </a:spcBef>
              <a:spcAft>
                <a:spcPts val="600"/>
              </a:spcAft>
              <a:buNone/>
            </a:pPr>
            <a:r>
              <a:rPr lang="en-US" sz="1800" b="1" dirty="0"/>
              <a:t>Lack of data management</a:t>
            </a:r>
          </a:p>
          <a:p>
            <a:pPr marL="0" indent="0">
              <a:spcBef>
                <a:spcPts val="1800"/>
              </a:spcBef>
              <a:spcAft>
                <a:spcPts val="600"/>
              </a:spcAft>
              <a:buNone/>
            </a:pPr>
            <a:r>
              <a:rPr lang="en-US" sz="1800" b="1" dirty="0"/>
              <a:t>Inefficient</a:t>
            </a:r>
            <a:r>
              <a:rPr lang="en-US" sz="1800" dirty="0"/>
              <a:t> use of employee resources</a:t>
            </a:r>
          </a:p>
          <a:p>
            <a:pPr marL="0" indent="0">
              <a:spcBef>
                <a:spcPts val="1800"/>
              </a:spcBef>
              <a:spcAft>
                <a:spcPts val="600"/>
              </a:spcAft>
              <a:buNone/>
            </a:pPr>
            <a:r>
              <a:rPr lang="en-US" sz="1800" b="1" dirty="0"/>
              <a:t>Outdated</a:t>
            </a:r>
            <a:r>
              <a:rPr lang="en-US" sz="1800" dirty="0"/>
              <a:t> technology </a:t>
            </a:r>
          </a:p>
          <a:p>
            <a:pPr marL="0" indent="0">
              <a:spcBef>
                <a:spcPts val="1800"/>
              </a:spcBef>
              <a:spcAft>
                <a:spcPts val="600"/>
              </a:spcAft>
              <a:buNone/>
            </a:pPr>
            <a:r>
              <a:rPr lang="en-US" sz="1800" dirty="0"/>
              <a:t>Requires</a:t>
            </a:r>
            <a:r>
              <a:rPr lang="en-US" sz="1800" b="1" dirty="0"/>
              <a:t> costly employee resources</a:t>
            </a:r>
          </a:p>
        </p:txBody>
      </p:sp>
      <p:sp>
        <p:nvSpPr>
          <p:cNvPr id="4" name="Text Placeholder 3">
            <a:extLst>
              <a:ext uri="{FF2B5EF4-FFF2-40B4-BE49-F238E27FC236}">
                <a16:creationId xmlns="" xmlns:a16="http://schemas.microsoft.com/office/drawing/2014/main" id="{9C67F02B-2321-4158-8CF6-E4681569973D}"/>
              </a:ext>
            </a:extLst>
          </p:cNvPr>
          <p:cNvSpPr>
            <a:spLocks noGrp="1"/>
          </p:cNvSpPr>
          <p:nvPr>
            <p:ph type="body" sz="quarter" idx="3"/>
          </p:nvPr>
        </p:nvSpPr>
        <p:spPr>
          <a:xfrm>
            <a:off x="6807200" y="1984375"/>
            <a:ext cx="4828949" cy="419100"/>
          </a:xfrm>
        </p:spPr>
        <p:txBody>
          <a:bodyPr/>
          <a:lstStyle/>
          <a:p>
            <a:r>
              <a:rPr lang="en-US" sz="2800" b="0">
                <a:latin typeface="+mn-lt"/>
              </a:rPr>
              <a:t>Suite Service</a:t>
            </a:r>
          </a:p>
        </p:txBody>
      </p:sp>
      <p:sp>
        <p:nvSpPr>
          <p:cNvPr id="5" name="Content Placeholder 4">
            <a:extLst>
              <a:ext uri="{FF2B5EF4-FFF2-40B4-BE49-F238E27FC236}">
                <a16:creationId xmlns="" xmlns:a16="http://schemas.microsoft.com/office/drawing/2014/main" id="{F013F3B1-7678-4431-AF3C-994443ABD8EF}"/>
              </a:ext>
            </a:extLst>
          </p:cNvPr>
          <p:cNvSpPr>
            <a:spLocks noGrp="1"/>
          </p:cNvSpPr>
          <p:nvPr>
            <p:ph sz="quarter" idx="4"/>
          </p:nvPr>
        </p:nvSpPr>
        <p:spPr>
          <a:xfrm>
            <a:off x="7502572" y="2589220"/>
            <a:ext cx="4361234" cy="4005844"/>
          </a:xfrm>
        </p:spPr>
        <p:txBody>
          <a:bodyPr/>
          <a:lstStyle/>
          <a:p>
            <a:pPr marL="0" indent="0">
              <a:spcBef>
                <a:spcPts val="1800"/>
              </a:spcBef>
              <a:spcAft>
                <a:spcPts val="600"/>
              </a:spcAft>
              <a:buNone/>
            </a:pPr>
            <a:r>
              <a:rPr lang="en-US" sz="1800" b="1"/>
              <a:t>Automated</a:t>
            </a:r>
            <a:r>
              <a:rPr lang="en-US" sz="1800"/>
              <a:t> request process </a:t>
            </a:r>
          </a:p>
          <a:p>
            <a:pPr marL="0" indent="0">
              <a:spcBef>
                <a:spcPts val="1800"/>
              </a:spcBef>
              <a:spcAft>
                <a:spcPts val="600"/>
              </a:spcAft>
              <a:buNone/>
            </a:pPr>
            <a:r>
              <a:rPr lang="en-US" sz="1800" b="1"/>
              <a:t>Delightful</a:t>
            </a:r>
            <a:r>
              <a:rPr lang="en-US" sz="1800"/>
              <a:t> user experience</a:t>
            </a:r>
          </a:p>
          <a:p>
            <a:pPr marL="0" indent="0">
              <a:spcBef>
                <a:spcPts val="1800"/>
              </a:spcBef>
              <a:spcAft>
                <a:spcPts val="600"/>
              </a:spcAft>
              <a:buNone/>
            </a:pPr>
            <a:r>
              <a:rPr lang="en-US" sz="1800" b="1"/>
              <a:t>Data storage </a:t>
            </a:r>
            <a:r>
              <a:rPr lang="en-US" sz="1800"/>
              <a:t>and </a:t>
            </a:r>
            <a:r>
              <a:rPr lang="en-US" sz="1800" b="1"/>
              <a:t>user insights</a:t>
            </a:r>
          </a:p>
          <a:p>
            <a:pPr marL="0" indent="0">
              <a:spcBef>
                <a:spcPts val="1800"/>
              </a:spcBef>
              <a:spcAft>
                <a:spcPts val="600"/>
              </a:spcAft>
              <a:buNone/>
            </a:pPr>
            <a:r>
              <a:rPr lang="en-US" sz="1800" b="1"/>
              <a:t>Removal of the “middle man” </a:t>
            </a:r>
          </a:p>
          <a:p>
            <a:pPr marL="0" indent="0">
              <a:spcBef>
                <a:spcPts val="1800"/>
              </a:spcBef>
              <a:spcAft>
                <a:spcPts val="600"/>
              </a:spcAft>
              <a:buNone/>
            </a:pPr>
            <a:r>
              <a:rPr lang="en-US" sz="1800" b="1"/>
              <a:t>Cutting edge </a:t>
            </a:r>
            <a:r>
              <a:rPr lang="en-US" sz="1800"/>
              <a:t>technology</a:t>
            </a:r>
            <a:endParaRPr lang="en-US" sz="1800" b="1"/>
          </a:p>
          <a:p>
            <a:pPr marL="0" indent="0">
              <a:spcBef>
                <a:spcPts val="1800"/>
              </a:spcBef>
              <a:spcAft>
                <a:spcPts val="600"/>
              </a:spcAft>
              <a:buNone/>
            </a:pPr>
            <a:r>
              <a:rPr lang="en-US" sz="1800" b="1"/>
              <a:t>Cost-effective</a:t>
            </a:r>
            <a:r>
              <a:rPr lang="en-US" sz="1800"/>
              <a:t> technology stack</a:t>
            </a:r>
          </a:p>
          <a:p>
            <a:pPr marL="0" indent="0">
              <a:spcBef>
                <a:spcPts val="1800"/>
              </a:spcBef>
              <a:spcAft>
                <a:spcPts val="600"/>
              </a:spcAft>
              <a:buNone/>
            </a:pPr>
            <a:r>
              <a:rPr lang="en-US" sz="1800"/>
              <a:t>	 </a:t>
            </a:r>
          </a:p>
        </p:txBody>
      </p:sp>
      <p:sp>
        <p:nvSpPr>
          <p:cNvPr id="6" name="Slide Number Placeholder 5">
            <a:extLst>
              <a:ext uri="{FF2B5EF4-FFF2-40B4-BE49-F238E27FC236}">
                <a16:creationId xmlns="" xmlns:a16="http://schemas.microsoft.com/office/drawing/2014/main" id="{42B75837-DC03-4BEE-AB88-A076A1CE93E6}"/>
              </a:ext>
            </a:extLst>
          </p:cNvPr>
          <p:cNvSpPr>
            <a:spLocks noGrp="1"/>
          </p:cNvSpPr>
          <p:nvPr>
            <p:ph type="sldNum" sz="quarter" idx="12"/>
          </p:nvPr>
        </p:nvSpPr>
        <p:spPr>
          <a:xfrm>
            <a:off x="708622" y="6392411"/>
            <a:ext cx="2743200" cy="365125"/>
          </a:xfrm>
        </p:spPr>
        <p:txBody>
          <a:bodyPr/>
          <a:lstStyle/>
          <a:p>
            <a:fld id="{DA1D69D8-8465-5648-841B-78FF84D4E948}" type="slidenum">
              <a:rPr lang="en-US" smtClean="0"/>
              <a:t>9</a:t>
            </a:fld>
            <a:endParaRPr lang="en-US"/>
          </a:p>
        </p:txBody>
      </p:sp>
      <p:sp>
        <p:nvSpPr>
          <p:cNvPr id="7" name="Title 6">
            <a:extLst>
              <a:ext uri="{FF2B5EF4-FFF2-40B4-BE49-F238E27FC236}">
                <a16:creationId xmlns="" xmlns:a16="http://schemas.microsoft.com/office/drawing/2014/main" id="{1B4DA713-AC62-45F1-925D-1BB8DA43B61E}"/>
              </a:ext>
            </a:extLst>
          </p:cNvPr>
          <p:cNvSpPr>
            <a:spLocks noGrp="1"/>
          </p:cNvSpPr>
          <p:nvPr>
            <p:ph type="title"/>
          </p:nvPr>
        </p:nvSpPr>
        <p:spPr/>
        <p:txBody>
          <a:bodyPr>
            <a:normAutofit/>
          </a:bodyPr>
          <a:lstStyle/>
          <a:p>
            <a:r>
              <a:rPr lang="en-US" sz="3200"/>
              <a:t>Value-Add Opportunities</a:t>
            </a:r>
          </a:p>
        </p:txBody>
      </p:sp>
      <p:pic>
        <p:nvPicPr>
          <p:cNvPr id="53" name="Picture 52">
            <a:extLst>
              <a:ext uri="{FF2B5EF4-FFF2-40B4-BE49-F238E27FC236}">
                <a16:creationId xmlns="" xmlns:a16="http://schemas.microsoft.com/office/drawing/2014/main" id="{743506AF-FB92-4A17-B7B8-DCB2F8FA2910}"/>
              </a:ext>
            </a:extLst>
          </p:cNvPr>
          <p:cNvPicPr>
            <a:picLocks noChangeAspect="1"/>
          </p:cNvPicPr>
          <p:nvPr/>
        </p:nvPicPr>
        <p:blipFill>
          <a:blip r:embed="rId3"/>
          <a:stretch>
            <a:fillRect/>
          </a:stretch>
        </p:blipFill>
        <p:spPr>
          <a:xfrm>
            <a:off x="6832928" y="3930960"/>
            <a:ext cx="433028" cy="410742"/>
          </a:xfrm>
          <a:prstGeom prst="rect">
            <a:avLst/>
          </a:prstGeom>
        </p:spPr>
      </p:pic>
      <p:pic>
        <p:nvPicPr>
          <p:cNvPr id="56" name="Picture 55">
            <a:extLst>
              <a:ext uri="{FF2B5EF4-FFF2-40B4-BE49-F238E27FC236}">
                <a16:creationId xmlns="" xmlns:a16="http://schemas.microsoft.com/office/drawing/2014/main" id="{34BD2C72-CDEB-4F6E-8F30-1B42360805C6}"/>
              </a:ext>
            </a:extLst>
          </p:cNvPr>
          <p:cNvPicPr>
            <a:picLocks noChangeAspect="1"/>
          </p:cNvPicPr>
          <p:nvPr/>
        </p:nvPicPr>
        <p:blipFill>
          <a:blip r:embed="rId4"/>
          <a:stretch>
            <a:fillRect/>
          </a:stretch>
        </p:blipFill>
        <p:spPr>
          <a:xfrm>
            <a:off x="6875580" y="5772943"/>
            <a:ext cx="347724" cy="539732"/>
          </a:xfrm>
          <a:prstGeom prst="rect">
            <a:avLst/>
          </a:prstGeom>
        </p:spPr>
      </p:pic>
      <p:pic>
        <p:nvPicPr>
          <p:cNvPr id="60" name="Picture 59">
            <a:extLst>
              <a:ext uri="{FF2B5EF4-FFF2-40B4-BE49-F238E27FC236}">
                <a16:creationId xmlns="" xmlns:a16="http://schemas.microsoft.com/office/drawing/2014/main" id="{BE162FDF-B286-484D-A921-318301AA8558}"/>
              </a:ext>
            </a:extLst>
          </p:cNvPr>
          <p:cNvPicPr>
            <a:picLocks noChangeAspect="1"/>
          </p:cNvPicPr>
          <p:nvPr/>
        </p:nvPicPr>
        <p:blipFill>
          <a:blip r:embed="rId5"/>
          <a:stretch>
            <a:fillRect/>
          </a:stretch>
        </p:blipFill>
        <p:spPr>
          <a:xfrm>
            <a:off x="6807254" y="2566774"/>
            <a:ext cx="484376" cy="533274"/>
          </a:xfrm>
          <a:prstGeom prst="rect">
            <a:avLst/>
          </a:prstGeom>
        </p:spPr>
      </p:pic>
      <p:pic>
        <p:nvPicPr>
          <p:cNvPr id="62" name="Picture 61">
            <a:extLst>
              <a:ext uri="{FF2B5EF4-FFF2-40B4-BE49-F238E27FC236}">
                <a16:creationId xmlns="" xmlns:a16="http://schemas.microsoft.com/office/drawing/2014/main" id="{D39E409A-BB9C-4360-8B08-E8A7A89F926F}"/>
              </a:ext>
            </a:extLst>
          </p:cNvPr>
          <p:cNvPicPr>
            <a:picLocks noChangeAspect="1"/>
          </p:cNvPicPr>
          <p:nvPr/>
        </p:nvPicPr>
        <p:blipFill>
          <a:blip r:embed="rId6"/>
          <a:stretch>
            <a:fillRect/>
          </a:stretch>
        </p:blipFill>
        <p:spPr>
          <a:xfrm>
            <a:off x="6819676" y="3190963"/>
            <a:ext cx="459532" cy="568412"/>
          </a:xfrm>
          <a:prstGeom prst="rect">
            <a:avLst/>
          </a:prstGeom>
        </p:spPr>
      </p:pic>
      <p:pic>
        <p:nvPicPr>
          <p:cNvPr id="70" name="Picture 69">
            <a:extLst>
              <a:ext uri="{FF2B5EF4-FFF2-40B4-BE49-F238E27FC236}">
                <a16:creationId xmlns="" xmlns:a16="http://schemas.microsoft.com/office/drawing/2014/main" id="{9218DBE8-3351-4DE4-B994-133C4047E58C}"/>
              </a:ext>
            </a:extLst>
          </p:cNvPr>
          <p:cNvPicPr>
            <a:picLocks noChangeAspect="1"/>
          </p:cNvPicPr>
          <p:nvPr/>
        </p:nvPicPr>
        <p:blipFill>
          <a:blip r:embed="rId7"/>
          <a:stretch>
            <a:fillRect/>
          </a:stretch>
        </p:blipFill>
        <p:spPr>
          <a:xfrm>
            <a:off x="6792218" y="4559380"/>
            <a:ext cx="514448" cy="514452"/>
          </a:xfrm>
          <a:prstGeom prst="rect">
            <a:avLst/>
          </a:prstGeom>
        </p:spPr>
      </p:pic>
      <p:pic>
        <p:nvPicPr>
          <p:cNvPr id="140" name="Picture 139">
            <a:extLst>
              <a:ext uri="{FF2B5EF4-FFF2-40B4-BE49-F238E27FC236}">
                <a16:creationId xmlns="" xmlns:a16="http://schemas.microsoft.com/office/drawing/2014/main" id="{E6AA7AB8-A492-4435-9B2B-C34AB74FB444}"/>
              </a:ext>
            </a:extLst>
          </p:cNvPr>
          <p:cNvPicPr>
            <a:picLocks noChangeAspect="1"/>
          </p:cNvPicPr>
          <p:nvPr/>
        </p:nvPicPr>
        <p:blipFill>
          <a:blip r:embed="rId8"/>
          <a:stretch>
            <a:fillRect/>
          </a:stretch>
        </p:blipFill>
        <p:spPr>
          <a:xfrm>
            <a:off x="6713481" y="5227126"/>
            <a:ext cx="671922" cy="397682"/>
          </a:xfrm>
          <a:prstGeom prst="rect">
            <a:avLst/>
          </a:prstGeom>
        </p:spPr>
      </p:pic>
      <p:sp>
        <p:nvSpPr>
          <p:cNvPr id="8" name="Flowchart: Manual Operation 7">
            <a:extLst>
              <a:ext uri="{FF2B5EF4-FFF2-40B4-BE49-F238E27FC236}">
                <a16:creationId xmlns="" xmlns:a16="http://schemas.microsoft.com/office/drawing/2014/main" id="{C2E6EE73-CE31-45DF-8060-E812AD054E19}"/>
              </a:ext>
            </a:extLst>
          </p:cNvPr>
          <p:cNvSpPr/>
          <p:nvPr/>
        </p:nvSpPr>
        <p:spPr>
          <a:xfrm>
            <a:off x="665860" y="2589220"/>
            <a:ext cx="316327" cy="3049700"/>
          </a:xfrm>
          <a:prstGeom prst="flowChartManualOperation">
            <a:avLst/>
          </a:prstGeom>
          <a:solidFill>
            <a:srgbClr val="005CB9"/>
          </a:solidFill>
          <a:ln>
            <a:solidFill>
              <a:srgbClr val="DCDE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 xmlns:a16="http://schemas.microsoft.com/office/drawing/2014/main" id="{5853385A-433E-4C3B-BA81-5C9E06BB1AF2}"/>
              </a:ext>
            </a:extLst>
          </p:cNvPr>
          <p:cNvSpPr/>
          <p:nvPr/>
        </p:nvSpPr>
        <p:spPr>
          <a:xfrm>
            <a:off x="620823" y="5798617"/>
            <a:ext cx="406400" cy="406400"/>
          </a:xfrm>
          <a:prstGeom prst="ellipse">
            <a:avLst/>
          </a:prstGeom>
          <a:solidFill>
            <a:srgbClr val="005CB9"/>
          </a:solidFill>
          <a:ln>
            <a:solidFill>
              <a:srgbClr val="005C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 xmlns:a16="http://schemas.microsoft.com/office/drawing/2014/main" id="{5E53DFD9-FED6-45BF-ACC2-54CCB83B8D39}"/>
              </a:ext>
            </a:extLst>
          </p:cNvPr>
          <p:cNvCxnSpPr>
            <a:cxnSpLocks/>
          </p:cNvCxnSpPr>
          <p:nvPr/>
        </p:nvCxnSpPr>
        <p:spPr>
          <a:xfrm>
            <a:off x="6038737" y="2589220"/>
            <a:ext cx="0" cy="3858021"/>
          </a:xfrm>
          <a:prstGeom prst="line">
            <a:avLst/>
          </a:prstGeom>
          <a:ln>
            <a:solidFill>
              <a:srgbClr val="005CB9">
                <a:alpha val="41961"/>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0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Lst>
  </p:timing>
</p:sld>
</file>

<file path=ppt/theme/theme1.xml><?xml version="1.0" encoding="utf-8"?>
<a:theme xmlns:a="http://schemas.openxmlformats.org/drawingml/2006/main" name="Office Theme">
  <a:themeElements>
    <a:clrScheme name="CapTech Colors">
      <a:dk1>
        <a:srgbClr val="000000"/>
      </a:dk1>
      <a:lt1>
        <a:srgbClr val="FFFFFF"/>
      </a:lt1>
      <a:dk2>
        <a:srgbClr val="005BB7"/>
      </a:dk2>
      <a:lt2>
        <a:srgbClr val="00A0DE"/>
      </a:lt2>
      <a:accent1>
        <a:srgbClr val="54555A"/>
      </a:accent1>
      <a:accent2>
        <a:srgbClr val="783CBD"/>
      </a:accent2>
      <a:accent3>
        <a:srgbClr val="00A19A"/>
      </a:accent3>
      <a:accent4>
        <a:srgbClr val="77BB1F"/>
      </a:accent4>
      <a:accent5>
        <a:srgbClr val="FF661B"/>
      </a:accent5>
      <a:accent6>
        <a:srgbClr val="F6323F"/>
      </a:accent6>
      <a:hlink>
        <a:srgbClr val="54555A"/>
      </a:hlink>
      <a:folHlink>
        <a:srgbClr val="00A0DE"/>
      </a:folHlink>
    </a:clrScheme>
    <a:fontScheme name="Custom 2">
      <a:majorFont>
        <a:latin typeface="Adelle SB"/>
        <a:ea typeface=""/>
        <a:cs typeface=""/>
      </a:majorFont>
      <a:minorFont>
        <a:latin typeface="Proxima Nova Rg"/>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E287D76DB7C2B4C95FFFAED64CE054E" ma:contentTypeVersion="2" ma:contentTypeDescription="Create a new document." ma:contentTypeScope="" ma:versionID="4b9c466f875865a02b747ca8f616d671">
  <xsd:schema xmlns:xsd="http://www.w3.org/2001/XMLSchema" xmlns:xs="http://www.w3.org/2001/XMLSchema" xmlns:p="http://schemas.microsoft.com/office/2006/metadata/properties" xmlns:ns2="b5be0e05-ee51-40ee-a77f-0681f65a50b5" targetNamespace="http://schemas.microsoft.com/office/2006/metadata/properties" ma:root="true" ma:fieldsID="da6c155217808b078a2a6f3cbefcdad5" ns2:_="">
    <xsd:import namespace="b5be0e05-ee51-40ee-a77f-0681f65a50b5"/>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be0e05-ee51-40ee-a77f-0681f65a50b5"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400539-8970-4E49-BE84-7153D6E0D928}">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purl.org/dc/elements/1.1/"/>
    <ds:schemaRef ds:uri="http://purl.org/dc/dcmitype/"/>
    <ds:schemaRef ds:uri="b5be0e05-ee51-40ee-a77f-0681f65a50b5"/>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4BCB065-994D-40C5-85AC-2C00EF9A23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be0e05-ee51-40ee-a77f-0681f65a50b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7F49C2-62A7-4127-ACB5-E93BA636E2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40</TotalTime>
  <Words>1732</Words>
  <Application>Microsoft Macintosh PowerPoint</Application>
  <PresentationFormat>Widescreen</PresentationFormat>
  <Paragraphs>396</Paragraphs>
  <Slides>32</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32</vt:i4>
      </vt:variant>
    </vt:vector>
  </HeadingPairs>
  <TitlesOfParts>
    <vt:vector size="47" baseType="lpstr">
      <vt:lpstr>.HelveticaNeueDeskInterface-Regular</vt:lpstr>
      <vt:lpstr>Adelle</vt:lpstr>
      <vt:lpstr>Adelle Light</vt:lpstr>
      <vt:lpstr>Adelle Regular</vt:lpstr>
      <vt:lpstr>Adelle Rg</vt:lpstr>
      <vt:lpstr>Adelle SB</vt:lpstr>
      <vt:lpstr>Calibri</vt:lpstr>
      <vt:lpstr>Mangal</vt:lpstr>
      <vt:lpstr>Proxima Nova</vt:lpstr>
      <vt:lpstr>Proxima Nova Light</vt:lpstr>
      <vt:lpstr>Proxima Nova Rg</vt:lpstr>
      <vt:lpstr>Times New Roman</vt:lpstr>
      <vt:lpstr>Wingdings</vt:lpstr>
      <vt:lpstr>Arial</vt:lpstr>
      <vt:lpstr>Office Theme</vt:lpstr>
      <vt:lpstr>Suite Service Thought Leadership Challenge Aug 15, 2017</vt:lpstr>
      <vt:lpstr>Agenda</vt:lpstr>
      <vt:lpstr>Meet the Team</vt:lpstr>
      <vt:lpstr>Suite Service: Re-inventing the Hotel Service Desk </vt:lpstr>
      <vt:lpstr>PowerPoint Presentation</vt:lpstr>
      <vt:lpstr>Key Features</vt:lpstr>
      <vt:lpstr>Business Case</vt:lpstr>
      <vt:lpstr>Understanding of Need</vt:lpstr>
      <vt:lpstr>Value-Add Opportunities</vt:lpstr>
      <vt:lpstr>Personas</vt:lpstr>
      <vt:lpstr>User Research </vt:lpstr>
      <vt:lpstr>Prioritized Key Features based on Client Interviews</vt:lpstr>
      <vt:lpstr>Design Process </vt:lpstr>
      <vt:lpstr>Architecture </vt:lpstr>
      <vt:lpstr>Tech Stack</vt:lpstr>
      <vt:lpstr>Architecture</vt:lpstr>
      <vt:lpstr>Demo</vt:lpstr>
      <vt:lpstr>PowerPoint Presentation</vt:lpstr>
      <vt:lpstr>Next Steps </vt:lpstr>
      <vt:lpstr>Next Steps </vt:lpstr>
      <vt:lpstr>Future State Enhancements </vt:lpstr>
      <vt:lpstr>Appendix</vt:lpstr>
      <vt:lpstr>Github</vt:lpstr>
      <vt:lpstr>Suite Service Architecture Flows</vt:lpstr>
      <vt:lpstr>Guest Registration</vt:lpstr>
      <vt:lpstr>Alerts</vt:lpstr>
      <vt:lpstr>Intent Flows</vt:lpstr>
      <vt:lpstr>Service Intent</vt:lpstr>
      <vt:lpstr>Food Service Intent</vt:lpstr>
      <vt:lpstr>Menu Intent</vt:lpstr>
      <vt:lpstr>Amenity Intent</vt:lpstr>
      <vt:lpstr>PowerPoint Presentation</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Suite Service Thought Leadership Challenge Aug 15, 2017</dc:title>
  <cp:lastModifiedBy>Microsoft Office User</cp:lastModifiedBy>
  <cp:revision>17</cp:revision>
  <dcterms:modified xsi:type="dcterms:W3CDTF">2017-08-15T02:21:39Z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0x0101000E287D76DB7C2B4C95FFFAED64CE054E</vt:lpwstr>
  </property>
  <property fmtid="{D5CDD505-2E9C-101B-9397-08002B2CF9AE}" pid="3" name="Client / Account">
    <vt:lpwstr>2310;#Washington State Department of Labor ＆ Industries|6ea296a9-fd69-40e6-8247-d7b879e2ffc2</vt:lpwstr>
  </property>
  <property fmtid="{D5CDD505-2E9C-101B-9397-08002B2CF9AE}" pid="4" name="TaxKeyword">
    <vt:lpwstr/>
  </property>
  <property fmtid="{D5CDD505-2E9C-101B-9397-08002B2CF9AE}" pid="5" name="Pricing Model">
    <vt:lpwstr>2347;#Not to Exceed|ceef9016-db7a-4df1-83c1-f0d0f8eb6b78</vt:lpwstr>
  </property>
  <property fmtid="{D5CDD505-2E9C-101B-9397-08002B2CF9AE}" pid="6" name="Industry">
    <vt:lpwstr>470;#Government|83067bb6-ab60-4560-bd2f-32de367511db</vt:lpwstr>
  </property>
  <property fmtid="{D5CDD505-2E9C-101B-9397-08002B2CF9AE}" pid="7" name="Service Offering">
    <vt:lpwstr/>
  </property>
  <property fmtid="{D5CDD505-2E9C-101B-9397-08002B2CF9AE}" pid="8" name="Comments">
    <vt:lpwstr>Perform as-is enterprise and governance data assessment, develop future state, create enterprise data strategy and governance model for ideal future state.</vt:lpwstr>
  </property>
  <property fmtid="{D5CDD505-2E9C-101B-9397-08002B2CF9AE}" pid="9" name="Work Location">
    <vt:lpwstr>36;#National|8b7f215b-c0bf-48a2-9159-faf499a4cbee</vt:lpwstr>
  </property>
  <property fmtid="{D5CDD505-2E9C-101B-9397-08002B2CF9AE}" pid="10" name="_dlc_DocIdItemGuid">
    <vt:lpwstr>b12784d1-1924-41e5-82f3-27207c6ca822</vt:lpwstr>
  </property>
  <property fmtid="{D5CDD505-2E9C-101B-9397-08002B2CF9AE}" pid="11" name="Service Offering0">
    <vt:lpwstr/>
  </property>
  <property fmtid="{D5CDD505-2E9C-101B-9397-08002B2CF9AE}" pid="12" name="WorkflowChangePath">
    <vt:lpwstr>531a2345-8a13-49cb-9167-e1e9777b1e2c,4;531a2345-8a13-49cb-9167-e1e9777b1e2c,5;</vt:lpwstr>
  </property>
  <property fmtid="{D5CDD505-2E9C-101B-9397-08002B2CF9AE}" pid="13" name="Proposal Default Readers">
    <vt:lpwstr>315;#Employee Portal Users</vt:lpwstr>
  </property>
  <property fmtid="{D5CDD505-2E9C-101B-9397-08002B2CF9AE}" pid="14" name="Proposal Read Access">
    <vt:lpwstr>315;#Employee Portal Users</vt:lpwstr>
  </property>
  <property fmtid="{D5CDD505-2E9C-101B-9397-08002B2CF9AE}" pid="15" name="Practice Area">
    <vt:lpwstr/>
  </property>
  <property fmtid="{D5CDD505-2E9C-101B-9397-08002B2CF9AE}" pid="16" name="pe0905aa394240c091f504058d2fa5ad">
    <vt:lpwstr/>
  </property>
  <property fmtid="{D5CDD505-2E9C-101B-9397-08002B2CF9AE}" pid="17" name="_docset_NoMedatataSyncRequired">
    <vt:lpwstr>False</vt:lpwstr>
  </property>
</Properties>
</file>